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2"/>
    <p:sldMasterId id="2147483663" r:id="rId3"/>
  </p:sldMasterIdLst>
  <p:notesMasterIdLst>
    <p:notesMasterId r:id="rId28"/>
  </p:notesMasterIdLst>
  <p:sldIdLst>
    <p:sldId id="256" r:id="rId4"/>
    <p:sldId id="257" r:id="rId5"/>
    <p:sldId id="258" r:id="rId6"/>
    <p:sldId id="259" r:id="rId7"/>
    <p:sldId id="285" r:id="rId8"/>
    <p:sldId id="295" r:id="rId9"/>
    <p:sldId id="281" r:id="rId10"/>
    <p:sldId id="289" r:id="rId11"/>
    <p:sldId id="290" r:id="rId12"/>
    <p:sldId id="291" r:id="rId13"/>
    <p:sldId id="292" r:id="rId14"/>
    <p:sldId id="293" r:id="rId15"/>
    <p:sldId id="294" r:id="rId16"/>
    <p:sldId id="296" r:id="rId17"/>
    <p:sldId id="297" r:id="rId18"/>
    <p:sldId id="298" r:id="rId19"/>
    <p:sldId id="299" r:id="rId20"/>
    <p:sldId id="300" r:id="rId21"/>
    <p:sldId id="301" r:id="rId22"/>
    <p:sldId id="264" r:id="rId23"/>
    <p:sldId id="302" r:id="rId24"/>
    <p:sldId id="263" r:id="rId25"/>
    <p:sldId id="265" r:id="rId26"/>
    <p:sldId id="266" r:id="rId27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9158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34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134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677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497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403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095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13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173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994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3357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0060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828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970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355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5360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A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treet-01">
            <a:extLst>
              <a:ext uri="{FF2B5EF4-FFF2-40B4-BE49-F238E27FC236}">
                <a16:creationId xmlns:a16="http://schemas.microsoft.com/office/drawing/2014/main" id="{90BEBA19-B1A2-4507-91BD-7AF71A85C2B9}"/>
              </a:ext>
            </a:extLst>
          </p:cNvPr>
          <p:cNvSpPr>
            <a:spLocks noGrp="1"/>
          </p:cNvSpPr>
          <p:nvPr/>
        </p:nvSpPr>
        <p:spPr>
          <a:xfrm>
            <a:off x="7239000" y="-190500"/>
            <a:ext cx="3714750" cy="4095750"/>
          </a:xfrm>
          <a:prstGeom prst="line">
            <a:avLst/>
          </a:prstGeom>
          <a:noFill/>
          <a:ln w="9525">
            <a:solidFill>
              <a:srgbClr val="18221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" name="street-02">
            <a:extLst>
              <a:ext uri="{FF2B5EF4-FFF2-40B4-BE49-F238E27FC236}">
                <a16:creationId xmlns:a16="http://schemas.microsoft.com/office/drawing/2014/main" id="{CD1674A0-B1DD-4A9D-849E-1F4EA96FC257}"/>
              </a:ext>
            </a:extLst>
          </p:cNvPr>
          <p:cNvSpPr>
            <a:spLocks noGrp="1"/>
          </p:cNvSpPr>
          <p:nvPr/>
        </p:nvSpPr>
        <p:spPr>
          <a:xfrm>
            <a:off x="8572500" y="-190500"/>
            <a:ext cx="2857500" cy="3333750"/>
          </a:xfrm>
          <a:prstGeom prst="line">
            <a:avLst/>
          </a:prstGeom>
          <a:noFill/>
          <a:ln w="9525">
            <a:solidFill>
              <a:srgbClr val="18221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street-03">
            <a:extLst>
              <a:ext uri="{FF2B5EF4-FFF2-40B4-BE49-F238E27FC236}">
                <a16:creationId xmlns:a16="http://schemas.microsoft.com/office/drawing/2014/main" id="{22C5AEE4-1D48-484C-8B34-CBC1FD7B5379}"/>
              </a:ext>
            </a:extLst>
          </p:cNvPr>
          <p:cNvSpPr>
            <a:spLocks noGrp="1"/>
          </p:cNvSpPr>
          <p:nvPr/>
        </p:nvSpPr>
        <p:spPr>
          <a:xfrm>
            <a:off x="6667500" y="1619250"/>
            <a:ext cx="4476750" cy="2381250"/>
          </a:xfrm>
          <a:prstGeom prst="line">
            <a:avLst/>
          </a:prstGeom>
          <a:noFill/>
          <a:ln w="9525">
            <a:solidFill>
              <a:srgbClr val="18221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street-04">
            <a:extLst>
              <a:ext uri="{FF2B5EF4-FFF2-40B4-BE49-F238E27FC236}">
                <a16:creationId xmlns:a16="http://schemas.microsoft.com/office/drawing/2014/main" id="{B1D725FE-7CF4-4735-80AC-8F883F0BA656}"/>
              </a:ext>
            </a:extLst>
          </p:cNvPr>
          <p:cNvSpPr>
            <a:spLocks noGrp="1"/>
          </p:cNvSpPr>
          <p:nvPr/>
        </p:nvSpPr>
        <p:spPr>
          <a:xfrm>
            <a:off x="7810500" y="2476500"/>
            <a:ext cx="4095750" cy="2952750"/>
          </a:xfrm>
          <a:prstGeom prst="line">
            <a:avLst/>
          </a:prstGeom>
          <a:noFill/>
          <a:ln w="9525">
            <a:solidFill>
              <a:srgbClr val="18221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treet-05">
            <a:extLst>
              <a:ext uri="{FF2B5EF4-FFF2-40B4-BE49-F238E27FC236}">
                <a16:creationId xmlns:a16="http://schemas.microsoft.com/office/drawing/2014/main" id="{4990BCB3-5583-4C12-A0FA-1455A784CB3C}"/>
              </a:ext>
            </a:extLst>
          </p:cNvPr>
          <p:cNvSpPr>
            <a:spLocks noGrp="1"/>
          </p:cNvSpPr>
          <p:nvPr/>
        </p:nvSpPr>
        <p:spPr>
          <a:xfrm>
            <a:off x="6858000" y="4857750"/>
            <a:ext cx="4762500" cy="2000250"/>
          </a:xfrm>
          <a:prstGeom prst="line">
            <a:avLst/>
          </a:prstGeom>
          <a:noFill/>
          <a:ln w="9525">
            <a:solidFill>
              <a:srgbClr val="18221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street-06">
            <a:extLst>
              <a:ext uri="{FF2B5EF4-FFF2-40B4-BE49-F238E27FC236}">
                <a16:creationId xmlns:a16="http://schemas.microsoft.com/office/drawing/2014/main" id="{F75BA723-41CD-464C-84A6-6E7A66CD4B6E}"/>
              </a:ext>
            </a:extLst>
          </p:cNvPr>
          <p:cNvSpPr>
            <a:spLocks noGrp="1"/>
          </p:cNvSpPr>
          <p:nvPr/>
        </p:nvSpPr>
        <p:spPr>
          <a:xfrm>
            <a:off x="8096250" y="6667500"/>
            <a:ext cx="3714750" cy="2762250"/>
          </a:xfrm>
          <a:prstGeom prst="line">
            <a:avLst/>
          </a:prstGeom>
          <a:noFill/>
          <a:ln w="9525">
            <a:solidFill>
              <a:srgbClr val="18221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street-07">
            <a:extLst>
              <a:ext uri="{FF2B5EF4-FFF2-40B4-BE49-F238E27FC236}">
                <a16:creationId xmlns:a16="http://schemas.microsoft.com/office/drawing/2014/main" id="{B7990AAE-89C1-489C-B87F-2CE7BA561B92}"/>
              </a:ext>
            </a:extLst>
          </p:cNvPr>
          <p:cNvSpPr>
            <a:spLocks noGrp="1"/>
          </p:cNvSpPr>
          <p:nvPr/>
        </p:nvSpPr>
        <p:spPr>
          <a:xfrm>
            <a:off x="10096500" y="6858000"/>
            <a:ext cx="1714500" cy="3143250"/>
          </a:xfrm>
          <a:prstGeom prst="line">
            <a:avLst/>
          </a:prstGeom>
          <a:noFill/>
          <a:ln w="9525">
            <a:solidFill>
              <a:srgbClr val="18221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street-08">
            <a:extLst>
              <a:ext uri="{FF2B5EF4-FFF2-40B4-BE49-F238E27FC236}">
                <a16:creationId xmlns:a16="http://schemas.microsoft.com/office/drawing/2014/main" id="{D7C3EE42-B853-4A16-A9A5-7B3D7600F485}"/>
              </a:ext>
            </a:extLst>
          </p:cNvPr>
          <p:cNvSpPr>
            <a:spLocks noGrp="1"/>
          </p:cNvSpPr>
          <p:nvPr/>
        </p:nvSpPr>
        <p:spPr>
          <a:xfrm>
            <a:off x="8953500" y="0"/>
            <a:ext cx="1619250" cy="6667500"/>
          </a:xfrm>
          <a:prstGeom prst="line">
            <a:avLst/>
          </a:prstGeom>
          <a:noFill/>
          <a:ln w="9525">
            <a:solidFill>
              <a:srgbClr val="11191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street-09">
            <a:extLst>
              <a:ext uri="{FF2B5EF4-FFF2-40B4-BE49-F238E27FC236}">
                <a16:creationId xmlns:a16="http://schemas.microsoft.com/office/drawing/2014/main" id="{4AC6741E-67EC-4E02-9107-55323F0F31AB}"/>
              </a:ext>
            </a:extLst>
          </p:cNvPr>
          <p:cNvSpPr>
            <a:spLocks noGrp="1"/>
          </p:cNvSpPr>
          <p:nvPr/>
        </p:nvSpPr>
        <p:spPr>
          <a:xfrm>
            <a:off x="11334750" y="381000"/>
            <a:ext cx="2381250" cy="6191250"/>
          </a:xfrm>
          <a:prstGeom prst="line">
            <a:avLst/>
          </a:prstGeom>
          <a:noFill/>
          <a:ln w="9525">
            <a:solidFill>
              <a:srgbClr val="11191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route-halo">
            <a:extLst>
              <a:ext uri="{FF2B5EF4-FFF2-40B4-BE49-F238E27FC236}">
                <a16:creationId xmlns:a16="http://schemas.microsoft.com/office/drawing/2014/main" id="{82C316A9-ED58-40F9-9A36-ED12A72E7633}"/>
              </a:ext>
            </a:extLst>
          </p:cNvPr>
          <p:cNvSpPr>
            <a:spLocks noGrp="1"/>
          </p:cNvSpPr>
          <p:nvPr/>
        </p:nvSpPr>
        <p:spPr>
          <a:xfrm>
            <a:off x="8172450" y="685800"/>
            <a:ext cx="3143250" cy="5334000"/>
          </a:xfrm>
          <a:custGeom>
            <a:avLst/>
            <a:gdLst/>
            <a:ahLst/>
            <a:cxnLst/>
            <a:rect l="0" t="0" r="0" b="0"/>
            <a:pathLst>
              <a:path w="3143250" h="5334000">
                <a:moveTo>
                  <a:pt x="361950" y="114300"/>
                </a:moveTo>
                <a:lnTo>
                  <a:pt x="2381250" y="1428750"/>
                </a:lnTo>
                <a:lnTo>
                  <a:pt x="1428750" y="2667000"/>
                </a:lnTo>
                <a:lnTo>
                  <a:pt x="2781300" y="4095750"/>
                </a:lnTo>
                <a:lnTo>
                  <a:pt x="1952625" y="5219700"/>
                </a:lnTo>
              </a:path>
            </a:pathLst>
          </a:custGeom>
          <a:noFill/>
          <a:ln w="133350">
            <a:solidFill>
              <a:srgbClr val="21452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route-neon">
            <a:extLst>
              <a:ext uri="{FF2B5EF4-FFF2-40B4-BE49-F238E27FC236}">
                <a16:creationId xmlns:a16="http://schemas.microsoft.com/office/drawing/2014/main" id="{4AB7B57C-9882-4116-9856-C88F82FF38E6}"/>
              </a:ext>
            </a:extLst>
          </p:cNvPr>
          <p:cNvSpPr>
            <a:spLocks noGrp="1"/>
          </p:cNvSpPr>
          <p:nvPr/>
        </p:nvSpPr>
        <p:spPr>
          <a:xfrm>
            <a:off x="8172450" y="685800"/>
            <a:ext cx="3143250" cy="5334000"/>
          </a:xfrm>
          <a:custGeom>
            <a:avLst/>
            <a:gdLst/>
            <a:ahLst/>
            <a:cxnLst/>
            <a:rect l="0" t="0" r="0" b="0"/>
            <a:pathLst>
              <a:path w="3143250" h="5334000">
                <a:moveTo>
                  <a:pt x="361950" y="114300"/>
                </a:moveTo>
                <a:lnTo>
                  <a:pt x="2381250" y="1428750"/>
                </a:lnTo>
                <a:lnTo>
                  <a:pt x="1428750" y="2667000"/>
                </a:lnTo>
                <a:lnTo>
                  <a:pt x="2781300" y="4095750"/>
                </a:lnTo>
                <a:lnTo>
                  <a:pt x="1952625" y="5219700"/>
                </a:lnTo>
              </a:path>
            </a:pathLst>
          </a:custGeom>
          <a:noFill/>
          <a:ln w="38100">
            <a:solidFill>
              <a:srgbClr val="B7FF0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node-start-halo">
            <a:extLst>
              <a:ext uri="{FF2B5EF4-FFF2-40B4-BE49-F238E27FC236}">
                <a16:creationId xmlns:a16="http://schemas.microsoft.com/office/drawing/2014/main" id="{FF184392-DD04-4315-84B4-13BA74EF4A5B}"/>
              </a:ext>
            </a:extLst>
          </p:cNvPr>
          <p:cNvSpPr>
            <a:spLocks noGrp="1"/>
          </p:cNvSpPr>
          <p:nvPr/>
        </p:nvSpPr>
        <p:spPr>
          <a:xfrm>
            <a:off x="8439150" y="704850"/>
            <a:ext cx="228600" cy="228600"/>
          </a:xfrm>
          <a:prstGeom prst="ellipse">
            <a:avLst/>
          </a:prstGeom>
          <a:solidFill>
            <a:srgbClr val="214524"/>
          </a:solidFill>
          <a:ln w="0">
            <a:solidFill>
              <a:srgbClr val="21452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node-start">
            <a:extLst>
              <a:ext uri="{FF2B5EF4-FFF2-40B4-BE49-F238E27FC236}">
                <a16:creationId xmlns:a16="http://schemas.microsoft.com/office/drawing/2014/main" id="{B582834F-0E60-42FD-A8F7-D69C1A81E2A6}"/>
              </a:ext>
            </a:extLst>
          </p:cNvPr>
          <p:cNvSpPr>
            <a:spLocks noGrp="1"/>
          </p:cNvSpPr>
          <p:nvPr/>
        </p:nvSpPr>
        <p:spPr>
          <a:xfrm>
            <a:off x="8496300" y="762000"/>
            <a:ext cx="114300" cy="114300"/>
          </a:xfrm>
          <a:prstGeom prst="ellipse">
            <a:avLst/>
          </a:prstGeom>
          <a:solidFill>
            <a:srgbClr val="B7FF00"/>
          </a:solidFill>
          <a:ln w="0">
            <a:solidFill>
              <a:srgbClr val="B7FF0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node-mid-halo">
            <a:extLst>
              <a:ext uri="{FF2B5EF4-FFF2-40B4-BE49-F238E27FC236}">
                <a16:creationId xmlns:a16="http://schemas.microsoft.com/office/drawing/2014/main" id="{003757A2-B894-4913-B2BF-F58299B3B829}"/>
              </a:ext>
            </a:extLst>
          </p:cNvPr>
          <p:cNvSpPr>
            <a:spLocks noGrp="1"/>
          </p:cNvSpPr>
          <p:nvPr/>
        </p:nvSpPr>
        <p:spPr>
          <a:xfrm>
            <a:off x="10439400" y="2038350"/>
            <a:ext cx="266700" cy="266700"/>
          </a:xfrm>
          <a:prstGeom prst="ellipse">
            <a:avLst/>
          </a:prstGeom>
          <a:solidFill>
            <a:srgbClr val="214524"/>
          </a:solidFill>
          <a:ln w="0">
            <a:solidFill>
              <a:srgbClr val="21452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node-mid">
            <a:extLst>
              <a:ext uri="{FF2B5EF4-FFF2-40B4-BE49-F238E27FC236}">
                <a16:creationId xmlns:a16="http://schemas.microsoft.com/office/drawing/2014/main" id="{A6D6D3BC-CDAE-47FD-84F2-52637B23E21B}"/>
              </a:ext>
            </a:extLst>
          </p:cNvPr>
          <p:cNvSpPr>
            <a:spLocks noGrp="1"/>
          </p:cNvSpPr>
          <p:nvPr/>
        </p:nvSpPr>
        <p:spPr>
          <a:xfrm>
            <a:off x="10515600" y="2114550"/>
            <a:ext cx="114300" cy="114300"/>
          </a:xfrm>
          <a:prstGeom prst="ellipse">
            <a:avLst/>
          </a:prstGeom>
          <a:solidFill>
            <a:srgbClr val="B7FF00"/>
          </a:solidFill>
          <a:ln w="0">
            <a:solidFill>
              <a:srgbClr val="B7FF0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node-end-halo">
            <a:extLst>
              <a:ext uri="{FF2B5EF4-FFF2-40B4-BE49-F238E27FC236}">
                <a16:creationId xmlns:a16="http://schemas.microsoft.com/office/drawing/2014/main" id="{ED582B02-DC52-4541-867E-A141DC452B81}"/>
              </a:ext>
            </a:extLst>
          </p:cNvPr>
          <p:cNvSpPr>
            <a:spLocks noGrp="1"/>
          </p:cNvSpPr>
          <p:nvPr/>
        </p:nvSpPr>
        <p:spPr>
          <a:xfrm>
            <a:off x="9963150" y="5810250"/>
            <a:ext cx="266700" cy="266700"/>
          </a:xfrm>
          <a:prstGeom prst="ellipse">
            <a:avLst/>
          </a:prstGeom>
          <a:solidFill>
            <a:srgbClr val="214524"/>
          </a:solidFill>
          <a:ln w="0">
            <a:solidFill>
              <a:srgbClr val="21452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node-end">
            <a:extLst>
              <a:ext uri="{FF2B5EF4-FFF2-40B4-BE49-F238E27FC236}">
                <a16:creationId xmlns:a16="http://schemas.microsoft.com/office/drawing/2014/main" id="{7D9633CB-650A-4148-8F4B-747AA6FFB02A}"/>
              </a:ext>
            </a:extLst>
          </p:cNvPr>
          <p:cNvSpPr>
            <a:spLocks noGrp="1"/>
          </p:cNvSpPr>
          <p:nvPr/>
        </p:nvSpPr>
        <p:spPr>
          <a:xfrm>
            <a:off x="10039350" y="5886450"/>
            <a:ext cx="114300" cy="114300"/>
          </a:xfrm>
          <a:prstGeom prst="ellipse">
            <a:avLst/>
          </a:prstGeom>
          <a:solidFill>
            <a:srgbClr val="B7FF00"/>
          </a:solidFill>
          <a:ln w="0">
            <a:solidFill>
              <a:srgbClr val="B7FF0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brand-mark">
            <a:extLst>
              <a:ext uri="{FF2B5EF4-FFF2-40B4-BE49-F238E27FC236}">
                <a16:creationId xmlns:a16="http://schemas.microsoft.com/office/drawing/2014/main" id="{F5A1BB5D-4CCF-42A9-B185-F679E84350BD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323850" cy="38100"/>
          </a:xfrm>
          <a:prstGeom prst="rect">
            <a:avLst/>
          </a:prstGeom>
          <a:solidFill>
            <a:srgbClr val="B7FF00"/>
          </a:solidFill>
          <a:ln w="0">
            <a:solidFill>
              <a:srgbClr val="B7FF0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4746CD3B-E1E2-499A-8B3E-ED567F70C59E}"/>
              </a:ext>
            </a:extLst>
          </p:cNvPr>
          <p:cNvSpPr>
            <a:spLocks noGrp="1"/>
          </p:cNvSpPr>
          <p:nvPr/>
        </p:nvSpPr>
        <p:spPr>
          <a:xfrm>
            <a:off x="1123950" y="361950"/>
            <a:ext cx="2095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F5F7F4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5F7F4"/>
                </a:solidFill>
                <a:latin typeface="Aptos"/>
                <a:ea typeface="Aptos"/>
                <a:cs typeface="Aptos"/>
              </a:rPr>
              <a:t>RIBA BRASIL</a:t>
            </a:r>
          </a:p>
        </p:txBody>
      </p:sp>
      <p:sp>
        <p:nvSpPr>
          <p:cNvPr id="20" name="title-1">
            <a:extLst>
              <a:ext uri="{FF2B5EF4-FFF2-40B4-BE49-F238E27FC236}">
                <a16:creationId xmlns:a16="http://schemas.microsoft.com/office/drawing/2014/main" id="{717CA9A1-EBC5-43CC-B995-F615B53AB8E2}"/>
              </a:ext>
            </a:extLst>
          </p:cNvPr>
          <p:cNvSpPr>
            <a:spLocks noGrp="1"/>
          </p:cNvSpPr>
          <p:nvPr/>
        </p:nvSpPr>
        <p:spPr>
          <a:xfrm>
            <a:off x="666750" y="1257300"/>
            <a:ext cx="66675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4650" b="1">
                <a:solidFill>
                  <a:srgbClr val="F5F7F4"/>
                </a:solidFill>
                <a:latin typeface="Aptos Display"/>
                <a:ea typeface="Aptos Display"/>
                <a:cs typeface="Aptos Display"/>
              </a:defRPr>
            </a:pPr>
            <a:r>
              <a:rPr sz="4650" b="1">
                <a:solidFill>
                  <a:srgbClr val="F5F7F4"/>
                </a:solidFill>
                <a:latin typeface="Aptos Display"/>
                <a:ea typeface="Aptos Display"/>
                <a:cs typeface="Aptos Display"/>
              </a:rPr>
              <a:t>LOGÍSTICA</a:t>
            </a:r>
          </a:p>
        </p:txBody>
      </p:sp>
      <p:sp>
        <p:nvSpPr>
          <p:cNvPr id="21" name="title-2">
            <a:extLst>
              <a:ext uri="{FF2B5EF4-FFF2-40B4-BE49-F238E27FC236}">
                <a16:creationId xmlns:a16="http://schemas.microsoft.com/office/drawing/2014/main" id="{137C5667-6B78-43A4-A190-595A20CC8A4D}"/>
              </a:ext>
            </a:extLst>
          </p:cNvPr>
          <p:cNvSpPr>
            <a:spLocks noGrp="1"/>
          </p:cNvSpPr>
          <p:nvPr/>
        </p:nvSpPr>
        <p:spPr>
          <a:xfrm>
            <a:off x="666750" y="1924050"/>
            <a:ext cx="66675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4650" b="1">
                <a:solidFill>
                  <a:srgbClr val="F5F7F4"/>
                </a:solidFill>
                <a:latin typeface="Aptos Display"/>
                <a:ea typeface="Aptos Display"/>
                <a:cs typeface="Aptos Display"/>
              </a:defRPr>
            </a:pPr>
            <a:r>
              <a:rPr sz="4650" b="1">
                <a:solidFill>
                  <a:srgbClr val="F5F7F4"/>
                </a:solidFill>
                <a:latin typeface="Aptos Display"/>
                <a:ea typeface="Aptos Display"/>
                <a:cs typeface="Aptos Display"/>
              </a:rPr>
              <a:t>URBANA</a:t>
            </a:r>
          </a:p>
        </p:txBody>
      </p:sp>
      <p:sp>
        <p:nvSpPr>
          <p:cNvPr id="22" name="title-3">
            <a:extLst>
              <a:ext uri="{FF2B5EF4-FFF2-40B4-BE49-F238E27FC236}">
                <a16:creationId xmlns:a16="http://schemas.microsoft.com/office/drawing/2014/main" id="{DAE682A8-5FB6-468D-9A55-9FE66EC6A053}"/>
              </a:ext>
            </a:extLst>
          </p:cNvPr>
          <p:cNvSpPr>
            <a:spLocks noGrp="1"/>
          </p:cNvSpPr>
          <p:nvPr/>
        </p:nvSpPr>
        <p:spPr>
          <a:xfrm>
            <a:off x="666750" y="2590800"/>
            <a:ext cx="66675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4650" b="1">
                <a:solidFill>
                  <a:srgbClr val="B7FF00"/>
                </a:solidFill>
                <a:latin typeface="Aptos Display"/>
                <a:ea typeface="Aptos Display"/>
                <a:cs typeface="Aptos Display"/>
              </a:defRPr>
            </a:pPr>
            <a:r>
              <a:rPr sz="4650" b="1">
                <a:solidFill>
                  <a:srgbClr val="B7FF00"/>
                </a:solidFill>
                <a:latin typeface="Aptos Display"/>
                <a:ea typeface="Aptos Display"/>
                <a:cs typeface="Aptos Display"/>
              </a:rPr>
              <a:t>ELÉTRICA</a:t>
            </a:r>
          </a:p>
        </p:txBody>
      </p:sp>
      <p:sp>
        <p:nvSpPr>
          <p:cNvPr id="23" name="manifesto-rule">
            <a:extLst>
              <a:ext uri="{FF2B5EF4-FFF2-40B4-BE49-F238E27FC236}">
                <a16:creationId xmlns:a16="http://schemas.microsoft.com/office/drawing/2014/main" id="{A9C6CCE0-96F2-40B1-B4B3-FE69702D7B2E}"/>
              </a:ext>
            </a:extLst>
          </p:cNvPr>
          <p:cNvSpPr>
            <a:spLocks noGrp="1"/>
          </p:cNvSpPr>
          <p:nvPr/>
        </p:nvSpPr>
        <p:spPr>
          <a:xfrm>
            <a:off x="685800" y="3705225"/>
            <a:ext cx="38100" cy="1066800"/>
          </a:xfrm>
          <a:prstGeom prst="rect">
            <a:avLst/>
          </a:prstGeom>
          <a:solidFill>
            <a:srgbClr val="B7FF00"/>
          </a:solidFill>
          <a:ln w="0">
            <a:solidFill>
              <a:srgbClr val="B7FF0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manifesto-1">
            <a:extLst>
              <a:ext uri="{FF2B5EF4-FFF2-40B4-BE49-F238E27FC236}">
                <a16:creationId xmlns:a16="http://schemas.microsoft.com/office/drawing/2014/main" id="{099633B3-9A16-4479-B3D0-824083CE8A77}"/>
              </a:ext>
            </a:extLst>
          </p:cNvPr>
          <p:cNvSpPr>
            <a:spLocks noGrp="1"/>
          </p:cNvSpPr>
          <p:nvPr/>
        </p:nvSpPr>
        <p:spPr>
          <a:xfrm>
            <a:off x="914400" y="3638550"/>
            <a:ext cx="5334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950" b="1">
                <a:solidFill>
                  <a:srgbClr val="F5F7F4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F5F7F4"/>
                </a:solidFill>
                <a:latin typeface="Aptos"/>
                <a:ea typeface="Aptos"/>
                <a:cs typeface="Aptos"/>
              </a:rPr>
              <a:t>A cidade mudou.</a:t>
            </a:r>
          </a:p>
        </p:txBody>
      </p:sp>
      <p:sp>
        <p:nvSpPr>
          <p:cNvPr id="25" name="manifesto-2">
            <a:extLst>
              <a:ext uri="{FF2B5EF4-FFF2-40B4-BE49-F238E27FC236}">
                <a16:creationId xmlns:a16="http://schemas.microsoft.com/office/drawing/2014/main" id="{4DAC8A57-2526-4822-AFC0-BA7DB4750895}"/>
              </a:ext>
            </a:extLst>
          </p:cNvPr>
          <p:cNvSpPr>
            <a:spLocks noGrp="1"/>
          </p:cNvSpPr>
          <p:nvPr/>
        </p:nvSpPr>
        <p:spPr>
          <a:xfrm>
            <a:off x="914400" y="4057650"/>
            <a:ext cx="5810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0">
                <a:solidFill>
                  <a:srgbClr val="B7C1BB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B7C1BB"/>
                </a:solidFill>
                <a:latin typeface="Aptos"/>
                <a:ea typeface="Aptos"/>
                <a:cs typeface="Aptos"/>
              </a:rPr>
              <a:t>A ferramenta de trabalho também precisa mudar.</a:t>
            </a:r>
          </a:p>
        </p:txBody>
      </p:sp>
      <p:sp>
        <p:nvSpPr>
          <p:cNvPr id="26" name="signature-rule">
            <a:extLst>
              <a:ext uri="{FF2B5EF4-FFF2-40B4-BE49-F238E27FC236}">
                <a16:creationId xmlns:a16="http://schemas.microsoft.com/office/drawing/2014/main" id="{8A83A2A1-3191-4CDD-A33D-2636B234C6FB}"/>
              </a:ext>
            </a:extLst>
          </p:cNvPr>
          <p:cNvSpPr>
            <a:spLocks noGrp="1"/>
          </p:cNvSpPr>
          <p:nvPr/>
        </p:nvSpPr>
        <p:spPr>
          <a:xfrm>
            <a:off x="685800" y="5600700"/>
            <a:ext cx="5810250" cy="0"/>
          </a:xfrm>
          <a:prstGeom prst="line">
            <a:avLst/>
          </a:prstGeom>
          <a:noFill/>
          <a:ln w="9525">
            <a:solidFill>
              <a:srgbClr val="29322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7" name="speaker-name">
            <a:extLst>
              <a:ext uri="{FF2B5EF4-FFF2-40B4-BE49-F238E27FC236}">
                <a16:creationId xmlns:a16="http://schemas.microsoft.com/office/drawing/2014/main" id="{518801E4-4327-4472-A092-8FBD5E4E4F02}"/>
              </a:ext>
            </a:extLst>
          </p:cNvPr>
          <p:cNvSpPr>
            <a:spLocks noGrp="1"/>
          </p:cNvSpPr>
          <p:nvPr/>
        </p:nvSpPr>
        <p:spPr>
          <a:xfrm>
            <a:off x="685800" y="5781675"/>
            <a:ext cx="4476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F5F7F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5F7F4"/>
                </a:solidFill>
                <a:latin typeface="Aptos"/>
                <a:ea typeface="Aptos"/>
                <a:cs typeface="Aptos"/>
              </a:rPr>
              <a:t>Carlos Augusto Serra Roma</a:t>
            </a:r>
          </a:p>
        </p:txBody>
      </p:sp>
      <p:sp>
        <p:nvSpPr>
          <p:cNvPr id="28" name="speaker-role-1">
            <a:extLst>
              <a:ext uri="{FF2B5EF4-FFF2-40B4-BE49-F238E27FC236}">
                <a16:creationId xmlns:a16="http://schemas.microsoft.com/office/drawing/2014/main" id="{00C85E74-89C2-4FCC-9386-C76E8FB982C7}"/>
              </a:ext>
            </a:extLst>
          </p:cNvPr>
          <p:cNvSpPr>
            <a:spLocks noGrp="1"/>
          </p:cNvSpPr>
          <p:nvPr/>
        </p:nvSpPr>
        <p:spPr>
          <a:xfrm>
            <a:off x="685800" y="6076950"/>
            <a:ext cx="2476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0">
                <a:solidFill>
                  <a:srgbClr val="98A49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98A49D"/>
                </a:solidFill>
                <a:latin typeface="Aptos"/>
                <a:ea typeface="Aptos"/>
                <a:cs typeface="Aptos"/>
              </a:rPr>
              <a:t>CEO da Riba Brasil</a:t>
            </a:r>
          </a:p>
        </p:txBody>
      </p:sp>
      <p:sp>
        <p:nvSpPr>
          <p:cNvPr id="29" name="speaker-role-2">
            <a:extLst>
              <a:ext uri="{FF2B5EF4-FFF2-40B4-BE49-F238E27FC236}">
                <a16:creationId xmlns:a16="http://schemas.microsoft.com/office/drawing/2014/main" id="{84060BB9-4332-4909-81A2-D0E637A20372}"/>
              </a:ext>
            </a:extLst>
          </p:cNvPr>
          <p:cNvSpPr>
            <a:spLocks noGrp="1"/>
          </p:cNvSpPr>
          <p:nvPr/>
        </p:nvSpPr>
        <p:spPr>
          <a:xfrm>
            <a:off x="3314700" y="6076950"/>
            <a:ext cx="2952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0">
                <a:solidFill>
                  <a:srgbClr val="98A49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98A49D"/>
                </a:solidFill>
                <a:latin typeface="Aptos"/>
                <a:ea typeface="Aptos"/>
                <a:cs typeface="Aptos"/>
              </a:rPr>
              <a:t>Diretor Técnico da ABVE</a:t>
            </a:r>
          </a:p>
        </p:txBody>
      </p:sp>
      <p:sp>
        <p:nvSpPr>
          <p:cNvPr id="30" name="role-separator">
            <a:extLst>
              <a:ext uri="{FF2B5EF4-FFF2-40B4-BE49-F238E27FC236}">
                <a16:creationId xmlns:a16="http://schemas.microsoft.com/office/drawing/2014/main" id="{5763C2F5-822E-4A51-B16A-B0BAB1110392}"/>
              </a:ext>
            </a:extLst>
          </p:cNvPr>
          <p:cNvSpPr>
            <a:spLocks noGrp="1"/>
          </p:cNvSpPr>
          <p:nvPr/>
        </p:nvSpPr>
        <p:spPr>
          <a:xfrm>
            <a:off x="3105150" y="6143625"/>
            <a:ext cx="47625" cy="47625"/>
          </a:xfrm>
          <a:prstGeom prst="ellipse">
            <a:avLst/>
          </a:prstGeom>
          <a:solidFill>
            <a:srgbClr val="B7FF00"/>
          </a:solidFill>
          <a:ln w="0">
            <a:solidFill>
              <a:srgbClr val="B7FF0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2374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A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475488"/>
            <a:ext cx="320040" cy="36576"/>
          </a:xfrm>
          <a:prstGeom prst="rect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115568" y="365760"/>
            <a:ext cx="192024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5F7F4"/>
                </a:solidFill>
                <a:latin typeface="Aptos"/>
              </a:rPr>
              <a:t>RIBA BRASIL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393192"/>
            <a:ext cx="621792" cy="2011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718077"/>
                </a:solidFill>
                <a:latin typeface="Aptos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841248"/>
            <a:ext cx="6812280" cy="11704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F5F7F4"/>
                </a:solidFill>
                <a:latin typeface="Aptos Display"/>
              </a:rPr>
              <a:t>A CIDADE CRESCE EM </a:t>
            </a:r>
            <a:r>
              <a:rPr sz="3400" b="1">
                <a:solidFill>
                  <a:srgbClr val="B7FF00"/>
                </a:solidFill>
                <a:latin typeface="Aptos Display"/>
              </a:rPr>
              <a:t>3D.</a:t>
            </a:r>
          </a:p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B7C1BB"/>
                </a:solidFill>
                <a:latin typeface="Aptos Display"/>
              </a:rPr>
              <a:t>AS VIAS CONTINUAM EM </a:t>
            </a:r>
            <a:r>
              <a:rPr sz="3400" b="1">
                <a:solidFill>
                  <a:srgbClr val="B7FF00"/>
                </a:solidFill>
                <a:latin typeface="Aptos Display"/>
              </a:rPr>
              <a:t>2D.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7818120" y="1417320"/>
            <a:ext cx="0" cy="2944368"/>
          </a:xfrm>
          <a:prstGeom prst="line">
            <a:avLst/>
          </a:prstGeom>
          <a:ln w="139700">
            <a:solidFill>
              <a:srgbClr val="2145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7818120" y="1417320"/>
            <a:ext cx="0" cy="2944368"/>
          </a:xfrm>
          <a:prstGeom prst="line">
            <a:avLst/>
          </a:prstGeom>
          <a:ln w="38100">
            <a:solidFill>
              <a:srgbClr val="B7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7818120" y="1627632"/>
            <a:ext cx="429768" cy="0"/>
          </a:xfrm>
          <a:prstGeom prst="line">
            <a:avLst/>
          </a:prstGeom>
          <a:ln w="25400">
            <a:solidFill>
              <a:srgbClr val="B7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7758684" y="1568196"/>
            <a:ext cx="118872" cy="118872"/>
          </a:xfrm>
          <a:prstGeom prst="ellipse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430768" y="1481328"/>
            <a:ext cx="292608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F5F7F4"/>
                </a:solidFill>
                <a:latin typeface="Aptos"/>
              </a:rPr>
              <a:t>Mais pessoas.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818120" y="2212848"/>
            <a:ext cx="429768" cy="0"/>
          </a:xfrm>
          <a:prstGeom prst="line">
            <a:avLst/>
          </a:prstGeom>
          <a:ln w="25400">
            <a:solidFill>
              <a:srgbClr val="B7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7758684" y="2153412"/>
            <a:ext cx="118872" cy="118872"/>
          </a:xfrm>
          <a:prstGeom prst="ellipse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30768" y="2066543"/>
            <a:ext cx="292608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F5F7F4"/>
                </a:solidFill>
                <a:latin typeface="Aptos"/>
              </a:rPr>
              <a:t>Mais apartamentos.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7818120" y="2798064"/>
            <a:ext cx="429768" cy="0"/>
          </a:xfrm>
          <a:prstGeom prst="line">
            <a:avLst/>
          </a:prstGeom>
          <a:ln w="25400">
            <a:solidFill>
              <a:srgbClr val="B7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7758684" y="2738628"/>
            <a:ext cx="118872" cy="118872"/>
          </a:xfrm>
          <a:prstGeom prst="ellipse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30768" y="2651760"/>
            <a:ext cx="292608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F5F7F4"/>
                </a:solidFill>
                <a:latin typeface="Aptos"/>
              </a:rPr>
              <a:t>Mais comércio.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818120" y="3383280"/>
            <a:ext cx="429768" cy="0"/>
          </a:xfrm>
          <a:prstGeom prst="line">
            <a:avLst/>
          </a:prstGeom>
          <a:ln w="25400">
            <a:solidFill>
              <a:srgbClr val="B7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7758684" y="3323844"/>
            <a:ext cx="118872" cy="118872"/>
          </a:xfrm>
          <a:prstGeom prst="ellipse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430768" y="3236976"/>
            <a:ext cx="292608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F5F7F4"/>
                </a:solidFill>
                <a:latin typeface="Aptos"/>
              </a:rPr>
              <a:t>Mais serviços.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7818120" y="3968496"/>
            <a:ext cx="429768" cy="0"/>
          </a:xfrm>
          <a:prstGeom prst="line">
            <a:avLst/>
          </a:prstGeom>
          <a:ln w="25400">
            <a:solidFill>
              <a:srgbClr val="B7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7758684" y="3909059"/>
            <a:ext cx="118872" cy="118872"/>
          </a:xfrm>
          <a:prstGeom prst="ellipse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430768" y="3822191"/>
            <a:ext cx="292608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5F7F4"/>
                </a:solidFill>
                <a:latin typeface="Aptos"/>
              </a:rPr>
              <a:t>Mais entregas.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6446520" y="4617720"/>
            <a:ext cx="5029200" cy="0"/>
          </a:xfrm>
          <a:prstGeom prst="line">
            <a:avLst/>
          </a:prstGeom>
          <a:ln w="12700">
            <a:solidFill>
              <a:srgbClr val="2932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6446520" y="4873752"/>
            <a:ext cx="5029200" cy="0"/>
          </a:xfrm>
          <a:prstGeom prst="line">
            <a:avLst/>
          </a:prstGeom>
          <a:ln w="12700">
            <a:solidFill>
              <a:srgbClr val="2932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6720840" y="4745736"/>
            <a:ext cx="329184" cy="0"/>
          </a:xfrm>
          <a:prstGeom prst="line">
            <a:avLst/>
          </a:prstGeom>
          <a:ln w="1651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7406640" y="4745736"/>
            <a:ext cx="329183" cy="0"/>
          </a:xfrm>
          <a:prstGeom prst="line">
            <a:avLst/>
          </a:prstGeom>
          <a:ln w="1651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8092440" y="4745736"/>
            <a:ext cx="329184" cy="0"/>
          </a:xfrm>
          <a:prstGeom prst="line">
            <a:avLst/>
          </a:prstGeom>
          <a:ln w="1651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8778240" y="4745736"/>
            <a:ext cx="329184" cy="0"/>
          </a:xfrm>
          <a:prstGeom prst="line">
            <a:avLst/>
          </a:prstGeom>
          <a:ln w="1651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9464040" y="4745736"/>
            <a:ext cx="329184" cy="0"/>
          </a:xfrm>
          <a:prstGeom prst="line">
            <a:avLst/>
          </a:prstGeom>
          <a:ln w="1651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10149840" y="4745736"/>
            <a:ext cx="329184" cy="0"/>
          </a:xfrm>
          <a:prstGeom prst="line">
            <a:avLst/>
          </a:prstGeom>
          <a:ln w="1651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10835640" y="4745736"/>
            <a:ext cx="329184" cy="0"/>
          </a:xfrm>
          <a:prstGeom prst="line">
            <a:avLst/>
          </a:prstGeom>
          <a:ln w="1651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446520" y="4297680"/>
            <a:ext cx="5029200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B7C1BB"/>
                </a:solidFill>
                <a:latin typeface="Aptos"/>
              </a:rPr>
              <a:t>O espaço urbano, porém, continua limitado.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908792" y="4910328"/>
            <a:ext cx="566928" cy="2011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718077"/>
                </a:solidFill>
                <a:latin typeface="Aptos"/>
              </a:rPr>
              <a:t>VIAS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685800" y="4828032"/>
            <a:ext cx="5303520" cy="0"/>
          </a:xfrm>
          <a:prstGeom prst="line">
            <a:avLst/>
          </a:prstGeom>
          <a:ln w="12700">
            <a:solidFill>
              <a:srgbClr val="2932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85800" y="5047488"/>
            <a:ext cx="589788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F5F7F4"/>
                </a:solidFill>
                <a:latin typeface="Aptos Display"/>
              </a:rPr>
              <a:t>A cidade cresce verticalmente.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85800" y="5522976"/>
            <a:ext cx="662940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B7FF00"/>
                </a:solidFill>
                <a:latin typeface="Aptos Display"/>
              </a:rPr>
              <a:t>A mobilidade precisa continuar
funcionando horizontalmente.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10104120" y="0"/>
            <a:ext cx="1371600" cy="1115568"/>
          </a:xfrm>
          <a:prstGeom prst="line">
            <a:avLst/>
          </a:prstGeom>
          <a:ln w="12700">
            <a:solidFill>
              <a:srgbClr val="11191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9372600" y="0"/>
            <a:ext cx="2103120" cy="1783080"/>
          </a:xfrm>
          <a:prstGeom prst="line">
            <a:avLst/>
          </a:prstGeom>
          <a:ln w="12700">
            <a:solidFill>
              <a:srgbClr val="11191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10899648" y="0"/>
            <a:ext cx="0" cy="4069080"/>
          </a:xfrm>
          <a:prstGeom prst="line">
            <a:avLst/>
          </a:prstGeom>
          <a:ln w="12700">
            <a:solidFill>
              <a:srgbClr val="11191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11356848" y="502920"/>
            <a:ext cx="0" cy="3657600"/>
          </a:xfrm>
          <a:prstGeom prst="line">
            <a:avLst/>
          </a:prstGeom>
          <a:ln w="12700">
            <a:solidFill>
              <a:srgbClr val="11191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A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475488"/>
            <a:ext cx="320040" cy="36576"/>
          </a:xfrm>
          <a:prstGeom prst="rect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115568" y="365760"/>
            <a:ext cx="192024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5F7F4"/>
                </a:solidFill>
                <a:latin typeface="Aptos"/>
              </a:rPr>
              <a:t>RIBA BRASIL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393192"/>
            <a:ext cx="621792" cy="2011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718077"/>
                </a:solidFill>
                <a:latin typeface="Aptos"/>
              </a:rPr>
              <a:t>03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6099048" y="841248"/>
            <a:ext cx="0" cy="5321808"/>
          </a:xfrm>
          <a:prstGeom prst="line">
            <a:avLst/>
          </a:prstGeom>
          <a:ln w="12700">
            <a:solidFill>
              <a:srgbClr val="2932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5800" y="841248"/>
            <a:ext cx="516636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F5F7F4"/>
                </a:solidFill>
                <a:latin typeface="Aptos Display"/>
              </a:rPr>
              <a:t>O CONSUMIDOR NÃO COMPRA ENTREGA.</a:t>
            </a:r>
          </a:p>
          <a:p>
            <a: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B7C1BB"/>
                </a:solidFill>
                <a:latin typeface="Aptos Display"/>
              </a:rPr>
              <a:t>ELE COMPRA </a:t>
            </a:r>
            <a:r>
              <a:rPr sz="2900" b="1">
                <a:solidFill>
                  <a:srgbClr val="B7FF00"/>
                </a:solidFill>
                <a:latin typeface="Aptos Display"/>
              </a:rPr>
              <a:t>TEMPO.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984248"/>
            <a:ext cx="507492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B7C1BB"/>
                </a:solidFill>
                <a:latin typeface="Aptos"/>
              </a:rPr>
              <a:t>O comércio eletrônico já vinha mudando o comportamento.
A pandemia acelerou.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697480"/>
            <a:ext cx="411480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718077"/>
                </a:solidFill>
                <a:latin typeface="Aptos"/>
              </a:rPr>
              <a:t>HOJE, O CONSUMIDOR ESPERA: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9808" y="3136392"/>
            <a:ext cx="0" cy="1344168"/>
          </a:xfrm>
          <a:prstGeom prst="line">
            <a:avLst/>
          </a:prstGeom>
          <a:ln w="114300">
            <a:solidFill>
              <a:srgbClr val="2145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749808" y="3136392"/>
            <a:ext cx="0" cy="1344168"/>
          </a:xfrm>
          <a:prstGeom prst="line">
            <a:avLst/>
          </a:prstGeom>
          <a:ln w="31750">
            <a:solidFill>
              <a:srgbClr val="B7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90372" y="3099816"/>
            <a:ext cx="118872" cy="118872"/>
          </a:xfrm>
          <a:prstGeom prst="ellipse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90372" y="3675887"/>
            <a:ext cx="118872" cy="118872"/>
          </a:xfrm>
          <a:prstGeom prst="ellipse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690372" y="4215384"/>
            <a:ext cx="118872" cy="118872"/>
          </a:xfrm>
          <a:prstGeom prst="ellipse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87552" y="2999232"/>
            <a:ext cx="425196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B7FF00"/>
                </a:solidFill>
                <a:latin typeface="Aptos Display"/>
              </a:rPr>
              <a:t>agora.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7552" y="3575304"/>
            <a:ext cx="425196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F5F7F4"/>
                </a:solidFill>
                <a:latin typeface="Aptos Display"/>
              </a:rPr>
              <a:t>em minutos.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87552" y="4114800"/>
            <a:ext cx="425196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B7C1BB"/>
                </a:solidFill>
                <a:latin typeface="Aptos Display"/>
              </a:rPr>
              <a:t>no mesmo dia.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685800" y="4727448"/>
            <a:ext cx="4754880" cy="0"/>
          </a:xfrm>
          <a:prstGeom prst="line">
            <a:avLst/>
          </a:prstGeom>
          <a:ln w="12700">
            <a:solidFill>
              <a:srgbClr val="2932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85800" y="4928616"/>
            <a:ext cx="525780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F5F7F4"/>
                </a:solidFill>
                <a:latin typeface="Aptos"/>
              </a:rPr>
              <a:t>A logística urbana deixou de ser apenas transporte.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5321808"/>
            <a:ext cx="5257800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B7FF00"/>
                </a:solidFill>
                <a:latin typeface="Aptos Display"/>
              </a:rPr>
              <a:t>Virou experiência do consumidor.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46520" y="841248"/>
            <a:ext cx="5074920" cy="941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5F7F4"/>
                </a:solidFill>
                <a:latin typeface="Aptos Display"/>
              </a:rPr>
              <a:t>QUANTO MAIS A CIDADE CONSOME,</a:t>
            </a:r>
          </a:p>
          <a:p>
            <a: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B7FF00"/>
                </a:solidFill>
                <a:latin typeface="Aptos Display"/>
              </a:rPr>
              <a:t>MAIS ELA PRECISA SE MOVIMENTAR.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8823960" y="0"/>
            <a:ext cx="2679192" cy="2084831"/>
          </a:xfrm>
          <a:prstGeom prst="line">
            <a:avLst/>
          </a:prstGeom>
          <a:ln w="12700">
            <a:solidFill>
              <a:srgbClr val="11191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9710928" y="0"/>
            <a:ext cx="1792224" cy="1389888"/>
          </a:xfrm>
          <a:prstGeom prst="line">
            <a:avLst/>
          </a:prstGeom>
          <a:ln w="12700">
            <a:solidFill>
              <a:srgbClr val="11191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0378440" y="137160"/>
            <a:ext cx="0" cy="4389120"/>
          </a:xfrm>
          <a:prstGeom prst="line">
            <a:avLst/>
          </a:prstGeom>
          <a:ln w="12700">
            <a:solidFill>
              <a:srgbClr val="11191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11155680" y="530352"/>
            <a:ext cx="0" cy="3995928"/>
          </a:xfrm>
          <a:prstGeom prst="line">
            <a:avLst/>
          </a:prstGeom>
          <a:ln w="12700">
            <a:solidFill>
              <a:srgbClr val="11191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8887968" y="1920240"/>
            <a:ext cx="0" cy="2103120"/>
          </a:xfrm>
          <a:prstGeom prst="line">
            <a:avLst/>
          </a:prstGeom>
          <a:ln w="127000">
            <a:solidFill>
              <a:srgbClr val="2145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8887968" y="1920240"/>
            <a:ext cx="0" cy="2103120"/>
          </a:xfrm>
          <a:prstGeom prst="line">
            <a:avLst/>
          </a:prstGeom>
          <a:ln w="31750">
            <a:solidFill>
              <a:srgbClr val="B7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8828532" y="2034540"/>
            <a:ext cx="118872" cy="118872"/>
          </a:xfrm>
          <a:prstGeom prst="ellipse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8" name="Connector 27"/>
          <p:cNvCxnSpPr/>
          <p:nvPr/>
        </p:nvCxnSpPr>
        <p:spPr>
          <a:xfrm>
            <a:off x="8595360" y="2093976"/>
            <a:ext cx="292608" cy="0"/>
          </a:xfrm>
          <a:prstGeom prst="line">
            <a:avLst/>
          </a:prstGeom>
          <a:ln w="25400">
            <a:solidFill>
              <a:srgbClr val="B7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446520" y="1947672"/>
            <a:ext cx="201168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F5F7F4"/>
                </a:solidFill>
                <a:latin typeface="Aptos"/>
              </a:rPr>
              <a:t>Comida.</a:t>
            </a:r>
          </a:p>
        </p:txBody>
      </p:sp>
      <p:sp>
        <p:nvSpPr>
          <p:cNvPr id="30" name="Oval 29"/>
          <p:cNvSpPr/>
          <p:nvPr/>
        </p:nvSpPr>
        <p:spPr>
          <a:xfrm>
            <a:off x="8828532" y="2327148"/>
            <a:ext cx="118872" cy="118872"/>
          </a:xfrm>
          <a:prstGeom prst="ellipse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1" name="Connector 30"/>
          <p:cNvCxnSpPr/>
          <p:nvPr/>
        </p:nvCxnSpPr>
        <p:spPr>
          <a:xfrm>
            <a:off x="8887968" y="2386584"/>
            <a:ext cx="292608" cy="0"/>
          </a:xfrm>
          <a:prstGeom prst="line">
            <a:avLst/>
          </a:prstGeom>
          <a:ln w="25400">
            <a:solidFill>
              <a:srgbClr val="B7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308592" y="2240280"/>
            <a:ext cx="210312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F5F7F4"/>
                </a:solidFill>
                <a:latin typeface="Aptos"/>
              </a:rPr>
              <a:t>Medicamentos.</a:t>
            </a:r>
          </a:p>
        </p:txBody>
      </p:sp>
      <p:sp>
        <p:nvSpPr>
          <p:cNvPr id="33" name="Oval 32"/>
          <p:cNvSpPr/>
          <p:nvPr/>
        </p:nvSpPr>
        <p:spPr>
          <a:xfrm>
            <a:off x="8828532" y="2628900"/>
            <a:ext cx="118872" cy="118872"/>
          </a:xfrm>
          <a:prstGeom prst="ellipse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4" name="Connector 33"/>
          <p:cNvCxnSpPr/>
          <p:nvPr/>
        </p:nvCxnSpPr>
        <p:spPr>
          <a:xfrm>
            <a:off x="8595360" y="2688336"/>
            <a:ext cx="292608" cy="0"/>
          </a:xfrm>
          <a:prstGeom prst="line">
            <a:avLst/>
          </a:prstGeom>
          <a:ln w="25400">
            <a:solidFill>
              <a:srgbClr val="B7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446520" y="2542032"/>
            <a:ext cx="201168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F5F7F4"/>
                </a:solidFill>
                <a:latin typeface="Aptos"/>
              </a:rPr>
              <a:t>Documentos.</a:t>
            </a:r>
          </a:p>
        </p:txBody>
      </p:sp>
      <p:sp>
        <p:nvSpPr>
          <p:cNvPr id="36" name="Oval 35"/>
          <p:cNvSpPr/>
          <p:nvPr/>
        </p:nvSpPr>
        <p:spPr>
          <a:xfrm>
            <a:off x="8828532" y="2875788"/>
            <a:ext cx="118872" cy="118872"/>
          </a:xfrm>
          <a:prstGeom prst="ellipse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7" name="Connector 36"/>
          <p:cNvCxnSpPr/>
          <p:nvPr/>
        </p:nvCxnSpPr>
        <p:spPr>
          <a:xfrm>
            <a:off x="8887968" y="2935224"/>
            <a:ext cx="292608" cy="0"/>
          </a:xfrm>
          <a:prstGeom prst="line">
            <a:avLst/>
          </a:prstGeom>
          <a:ln w="25400">
            <a:solidFill>
              <a:srgbClr val="B7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9308592" y="2788920"/>
            <a:ext cx="210312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F5F7F4"/>
                </a:solidFill>
                <a:latin typeface="Aptos"/>
              </a:rPr>
              <a:t>Pequenas
encomendas.</a:t>
            </a:r>
          </a:p>
        </p:txBody>
      </p:sp>
      <p:sp>
        <p:nvSpPr>
          <p:cNvPr id="39" name="Oval 38"/>
          <p:cNvSpPr/>
          <p:nvPr/>
        </p:nvSpPr>
        <p:spPr>
          <a:xfrm>
            <a:off x="8828532" y="3268980"/>
            <a:ext cx="118872" cy="118872"/>
          </a:xfrm>
          <a:prstGeom prst="ellipse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0" name="Connector 39"/>
          <p:cNvCxnSpPr/>
          <p:nvPr/>
        </p:nvCxnSpPr>
        <p:spPr>
          <a:xfrm>
            <a:off x="8595360" y="3328416"/>
            <a:ext cx="292608" cy="0"/>
          </a:xfrm>
          <a:prstGeom prst="line">
            <a:avLst/>
          </a:prstGeom>
          <a:ln w="25400">
            <a:solidFill>
              <a:srgbClr val="B7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446520" y="3182112"/>
            <a:ext cx="201168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F5F7F4"/>
                </a:solidFill>
                <a:latin typeface="Aptos"/>
              </a:rPr>
              <a:t>Compras.</a:t>
            </a:r>
          </a:p>
        </p:txBody>
      </p:sp>
      <p:sp>
        <p:nvSpPr>
          <p:cNvPr id="42" name="Oval 41"/>
          <p:cNvSpPr/>
          <p:nvPr/>
        </p:nvSpPr>
        <p:spPr>
          <a:xfrm>
            <a:off x="8828532" y="3525012"/>
            <a:ext cx="118872" cy="118872"/>
          </a:xfrm>
          <a:prstGeom prst="ellipse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3" name="Connector 42"/>
          <p:cNvCxnSpPr/>
          <p:nvPr/>
        </p:nvCxnSpPr>
        <p:spPr>
          <a:xfrm>
            <a:off x="8887968" y="3584448"/>
            <a:ext cx="292608" cy="0"/>
          </a:xfrm>
          <a:prstGeom prst="line">
            <a:avLst/>
          </a:prstGeom>
          <a:ln w="25400">
            <a:solidFill>
              <a:srgbClr val="B7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308592" y="3438144"/>
            <a:ext cx="210312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F5F7F4"/>
                </a:solidFill>
                <a:latin typeface="Aptos"/>
              </a:rPr>
              <a:t>Serviços.</a:t>
            </a:r>
          </a:p>
        </p:txBody>
      </p:sp>
      <p:sp>
        <p:nvSpPr>
          <p:cNvPr id="45" name="Oval 44"/>
          <p:cNvSpPr/>
          <p:nvPr/>
        </p:nvSpPr>
        <p:spPr>
          <a:xfrm>
            <a:off x="8828532" y="3890772"/>
            <a:ext cx="118872" cy="118872"/>
          </a:xfrm>
          <a:prstGeom prst="ellipse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6" name="Connector 45"/>
          <p:cNvCxnSpPr/>
          <p:nvPr/>
        </p:nvCxnSpPr>
        <p:spPr>
          <a:xfrm>
            <a:off x="8595360" y="3950208"/>
            <a:ext cx="292608" cy="0"/>
          </a:xfrm>
          <a:prstGeom prst="line">
            <a:avLst/>
          </a:prstGeom>
          <a:ln w="25400">
            <a:solidFill>
              <a:srgbClr val="B7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446520" y="3803904"/>
            <a:ext cx="201168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F5F7F4"/>
                </a:solidFill>
                <a:latin typeface="Aptos"/>
              </a:rPr>
              <a:t>Peças.</a:t>
            </a:r>
          </a:p>
        </p:txBody>
      </p:sp>
      <p:cxnSp>
        <p:nvCxnSpPr>
          <p:cNvPr id="48" name="Connector 47"/>
          <p:cNvCxnSpPr/>
          <p:nvPr/>
        </p:nvCxnSpPr>
        <p:spPr>
          <a:xfrm>
            <a:off x="6446520" y="4727448"/>
            <a:ext cx="5056632" cy="0"/>
          </a:xfrm>
          <a:prstGeom prst="line">
            <a:avLst/>
          </a:prstGeom>
          <a:ln w="12700">
            <a:solidFill>
              <a:srgbClr val="2932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446520" y="4928616"/>
            <a:ext cx="502920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F5F7F4"/>
                </a:solidFill>
                <a:latin typeface="Aptos Display"/>
              </a:rPr>
              <a:t>Tudo precisa circular.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446520" y="5321808"/>
            <a:ext cx="5029200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B7FF00"/>
                </a:solidFill>
                <a:latin typeface="Aptos Display"/>
              </a:rPr>
              <a:t>E circular cada vez mais rápido.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A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475488"/>
            <a:ext cx="320040" cy="36576"/>
          </a:xfrm>
          <a:prstGeom prst="rect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115568" y="365760"/>
            <a:ext cx="192024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5F7F4"/>
                </a:solidFill>
                <a:latin typeface="Aptos"/>
              </a:rPr>
              <a:t>RIBA BRASIL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393192"/>
            <a:ext cx="621792" cy="2011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718077"/>
                </a:solidFill>
                <a:latin typeface="Aptos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841248"/>
            <a:ext cx="10652760" cy="7498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F5F7F4"/>
                </a:solidFill>
                <a:latin typeface="Aptos Display"/>
              </a:rPr>
              <a:t>MAS NÃO CABEM INFINITOS CARROS </a:t>
            </a:r>
            <a:r>
              <a:rPr sz="2800" b="1">
                <a:solidFill>
                  <a:srgbClr val="B7FF00"/>
                </a:solidFill>
                <a:latin typeface="Aptos Display"/>
              </a:rPr>
              <a:t>NAS MESMAS RUAS.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00784"/>
            <a:ext cx="448056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718077"/>
                </a:solidFill>
                <a:latin typeface="Aptos"/>
              </a:rPr>
              <a:t>A CONTA DE COLOCAR MAIS CARROS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49808" y="2194560"/>
            <a:ext cx="4663440" cy="0"/>
          </a:xfrm>
          <a:prstGeom prst="line">
            <a:avLst/>
          </a:prstGeom>
          <a:ln w="12700">
            <a:solidFill>
              <a:srgbClr val="2932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749808" y="3931920"/>
            <a:ext cx="4663440" cy="0"/>
          </a:xfrm>
          <a:prstGeom prst="line">
            <a:avLst/>
          </a:prstGeom>
          <a:ln w="12700">
            <a:solidFill>
              <a:srgbClr val="2932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49808" y="3063240"/>
            <a:ext cx="4663440" cy="0"/>
          </a:xfrm>
          <a:prstGeom prst="line">
            <a:avLst/>
          </a:prstGeom>
          <a:ln w="1270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914400" y="2395728"/>
            <a:ext cx="566928" cy="384048"/>
          </a:xfrm>
          <a:prstGeom prst="rect">
            <a:avLst/>
          </a:prstGeom>
          <a:solidFill>
            <a:srgbClr val="18221D"/>
          </a:solidFill>
          <a:ln>
            <a:solidFill>
              <a:srgbClr val="1822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1" name="Connector 10"/>
          <p:cNvCxnSpPr/>
          <p:nvPr/>
        </p:nvCxnSpPr>
        <p:spPr>
          <a:xfrm>
            <a:off x="987552" y="2496312"/>
            <a:ext cx="420624" cy="0"/>
          </a:xfrm>
          <a:prstGeom prst="line">
            <a:avLst/>
          </a:prstGeom>
          <a:ln w="1270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746504" y="2395728"/>
            <a:ext cx="566928" cy="384048"/>
          </a:xfrm>
          <a:prstGeom prst="rect">
            <a:avLst/>
          </a:prstGeom>
          <a:solidFill>
            <a:srgbClr val="18221D"/>
          </a:solidFill>
          <a:ln>
            <a:solidFill>
              <a:srgbClr val="1822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3" name="Connector 12"/>
          <p:cNvCxnSpPr/>
          <p:nvPr/>
        </p:nvCxnSpPr>
        <p:spPr>
          <a:xfrm>
            <a:off x="1819656" y="2496312"/>
            <a:ext cx="420624" cy="0"/>
          </a:xfrm>
          <a:prstGeom prst="line">
            <a:avLst/>
          </a:prstGeom>
          <a:ln w="1270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578608" y="2395728"/>
            <a:ext cx="566928" cy="384048"/>
          </a:xfrm>
          <a:prstGeom prst="rect">
            <a:avLst/>
          </a:prstGeom>
          <a:solidFill>
            <a:srgbClr val="18221D"/>
          </a:solidFill>
          <a:ln>
            <a:solidFill>
              <a:srgbClr val="1822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5" name="Connector 14"/>
          <p:cNvCxnSpPr/>
          <p:nvPr/>
        </p:nvCxnSpPr>
        <p:spPr>
          <a:xfrm>
            <a:off x="2651760" y="2496312"/>
            <a:ext cx="420624" cy="0"/>
          </a:xfrm>
          <a:prstGeom prst="line">
            <a:avLst/>
          </a:prstGeom>
          <a:ln w="1270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410712" y="2395728"/>
            <a:ext cx="566928" cy="384048"/>
          </a:xfrm>
          <a:prstGeom prst="rect">
            <a:avLst/>
          </a:prstGeom>
          <a:solidFill>
            <a:srgbClr val="18221D"/>
          </a:solidFill>
          <a:ln>
            <a:solidFill>
              <a:srgbClr val="1822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7" name="Connector 16"/>
          <p:cNvCxnSpPr/>
          <p:nvPr/>
        </p:nvCxnSpPr>
        <p:spPr>
          <a:xfrm>
            <a:off x="3483864" y="2496312"/>
            <a:ext cx="420623" cy="0"/>
          </a:xfrm>
          <a:prstGeom prst="line">
            <a:avLst/>
          </a:prstGeom>
          <a:ln w="1270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4242816" y="2395728"/>
            <a:ext cx="566928" cy="384048"/>
          </a:xfrm>
          <a:prstGeom prst="rect">
            <a:avLst/>
          </a:prstGeom>
          <a:solidFill>
            <a:srgbClr val="18221D"/>
          </a:solidFill>
          <a:ln>
            <a:solidFill>
              <a:srgbClr val="1822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9" name="Connector 18"/>
          <p:cNvCxnSpPr/>
          <p:nvPr/>
        </p:nvCxnSpPr>
        <p:spPr>
          <a:xfrm>
            <a:off x="4315968" y="2496312"/>
            <a:ext cx="420624" cy="0"/>
          </a:xfrm>
          <a:prstGeom prst="line">
            <a:avLst/>
          </a:prstGeom>
          <a:ln w="1270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1225296" y="3273552"/>
            <a:ext cx="566928" cy="384048"/>
          </a:xfrm>
          <a:prstGeom prst="rect">
            <a:avLst/>
          </a:prstGeom>
          <a:solidFill>
            <a:srgbClr val="18221D"/>
          </a:solidFill>
          <a:ln>
            <a:solidFill>
              <a:srgbClr val="1822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1" name="Connector 20"/>
          <p:cNvCxnSpPr/>
          <p:nvPr/>
        </p:nvCxnSpPr>
        <p:spPr>
          <a:xfrm>
            <a:off x="1298448" y="3374136"/>
            <a:ext cx="420624" cy="0"/>
          </a:xfrm>
          <a:prstGeom prst="line">
            <a:avLst/>
          </a:prstGeom>
          <a:ln w="1270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2057400" y="3273552"/>
            <a:ext cx="566928" cy="384048"/>
          </a:xfrm>
          <a:prstGeom prst="rect">
            <a:avLst/>
          </a:prstGeom>
          <a:solidFill>
            <a:srgbClr val="18221D"/>
          </a:solidFill>
          <a:ln>
            <a:solidFill>
              <a:srgbClr val="1822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3" name="Connector 22"/>
          <p:cNvCxnSpPr/>
          <p:nvPr/>
        </p:nvCxnSpPr>
        <p:spPr>
          <a:xfrm>
            <a:off x="2130552" y="3374136"/>
            <a:ext cx="420624" cy="0"/>
          </a:xfrm>
          <a:prstGeom prst="line">
            <a:avLst/>
          </a:prstGeom>
          <a:ln w="1270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2889504" y="3273552"/>
            <a:ext cx="566928" cy="384048"/>
          </a:xfrm>
          <a:prstGeom prst="rect">
            <a:avLst/>
          </a:prstGeom>
          <a:solidFill>
            <a:srgbClr val="18221D"/>
          </a:solidFill>
          <a:ln>
            <a:solidFill>
              <a:srgbClr val="1822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5" name="Connector 24"/>
          <p:cNvCxnSpPr/>
          <p:nvPr/>
        </p:nvCxnSpPr>
        <p:spPr>
          <a:xfrm>
            <a:off x="2962656" y="3374136"/>
            <a:ext cx="420624" cy="0"/>
          </a:xfrm>
          <a:prstGeom prst="line">
            <a:avLst/>
          </a:prstGeom>
          <a:ln w="1270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3721608" y="3273552"/>
            <a:ext cx="566928" cy="384048"/>
          </a:xfrm>
          <a:prstGeom prst="rect">
            <a:avLst/>
          </a:prstGeom>
          <a:solidFill>
            <a:srgbClr val="18221D"/>
          </a:solidFill>
          <a:ln>
            <a:solidFill>
              <a:srgbClr val="1822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7" name="Connector 26"/>
          <p:cNvCxnSpPr/>
          <p:nvPr/>
        </p:nvCxnSpPr>
        <p:spPr>
          <a:xfrm>
            <a:off x="3794760" y="3374136"/>
            <a:ext cx="420624" cy="0"/>
          </a:xfrm>
          <a:prstGeom prst="line">
            <a:avLst/>
          </a:prstGeom>
          <a:ln w="1270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4553712" y="3273552"/>
            <a:ext cx="566928" cy="384048"/>
          </a:xfrm>
          <a:prstGeom prst="rect">
            <a:avLst/>
          </a:prstGeom>
          <a:solidFill>
            <a:srgbClr val="18221D"/>
          </a:solidFill>
          <a:ln>
            <a:solidFill>
              <a:srgbClr val="1822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9" name="Connector 28"/>
          <p:cNvCxnSpPr/>
          <p:nvPr/>
        </p:nvCxnSpPr>
        <p:spPr>
          <a:xfrm>
            <a:off x="4626864" y="3374136"/>
            <a:ext cx="420624" cy="0"/>
          </a:xfrm>
          <a:prstGeom prst="line">
            <a:avLst/>
          </a:prstGeom>
          <a:ln w="1270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5614416" y="2089404"/>
            <a:ext cx="100584" cy="100584"/>
          </a:xfrm>
          <a:prstGeom prst="ellipse">
            <a:avLst/>
          </a:prstGeom>
          <a:solidFill>
            <a:srgbClr val="718077"/>
          </a:solidFill>
          <a:ln>
            <a:solidFill>
              <a:srgbClr val="7180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5852160" y="1993392"/>
            <a:ext cx="196596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F5F7F4"/>
                </a:solidFill>
                <a:latin typeface="Aptos"/>
              </a:rPr>
              <a:t>Mais carros.</a:t>
            </a:r>
          </a:p>
        </p:txBody>
      </p:sp>
      <p:sp>
        <p:nvSpPr>
          <p:cNvPr id="32" name="Oval 31"/>
          <p:cNvSpPr/>
          <p:nvPr/>
        </p:nvSpPr>
        <p:spPr>
          <a:xfrm>
            <a:off x="5614416" y="2500884"/>
            <a:ext cx="100584" cy="100584"/>
          </a:xfrm>
          <a:prstGeom prst="ellipse">
            <a:avLst/>
          </a:prstGeom>
          <a:solidFill>
            <a:srgbClr val="718077"/>
          </a:solidFill>
          <a:ln>
            <a:solidFill>
              <a:srgbClr val="7180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5852160" y="2404872"/>
            <a:ext cx="196596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F5F7F4"/>
                </a:solidFill>
                <a:latin typeface="Aptos"/>
              </a:rPr>
              <a:t>Mais congestionamento.</a:t>
            </a:r>
          </a:p>
        </p:txBody>
      </p:sp>
      <p:sp>
        <p:nvSpPr>
          <p:cNvPr id="34" name="Oval 33"/>
          <p:cNvSpPr/>
          <p:nvPr/>
        </p:nvSpPr>
        <p:spPr>
          <a:xfrm>
            <a:off x="5614416" y="2912364"/>
            <a:ext cx="100584" cy="100584"/>
          </a:xfrm>
          <a:prstGeom prst="ellipse">
            <a:avLst/>
          </a:prstGeom>
          <a:solidFill>
            <a:srgbClr val="718077"/>
          </a:solidFill>
          <a:ln>
            <a:solidFill>
              <a:srgbClr val="7180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5852160" y="2816352"/>
            <a:ext cx="196596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F5F7F4"/>
                </a:solidFill>
                <a:latin typeface="Aptos"/>
              </a:rPr>
              <a:t>Mais tempo perdido.</a:t>
            </a:r>
          </a:p>
        </p:txBody>
      </p:sp>
      <p:sp>
        <p:nvSpPr>
          <p:cNvPr id="36" name="Oval 35"/>
          <p:cNvSpPr/>
          <p:nvPr/>
        </p:nvSpPr>
        <p:spPr>
          <a:xfrm>
            <a:off x="5614416" y="3323844"/>
            <a:ext cx="100584" cy="100584"/>
          </a:xfrm>
          <a:prstGeom prst="ellipse">
            <a:avLst/>
          </a:prstGeom>
          <a:solidFill>
            <a:srgbClr val="718077"/>
          </a:solidFill>
          <a:ln>
            <a:solidFill>
              <a:srgbClr val="7180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5852160" y="3227832"/>
            <a:ext cx="196596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F5F7F4"/>
                </a:solidFill>
                <a:latin typeface="Aptos"/>
              </a:rPr>
              <a:t>Mais espaço ocupado.</a:t>
            </a:r>
          </a:p>
        </p:txBody>
      </p:sp>
      <p:sp>
        <p:nvSpPr>
          <p:cNvPr id="38" name="Oval 37"/>
          <p:cNvSpPr/>
          <p:nvPr/>
        </p:nvSpPr>
        <p:spPr>
          <a:xfrm>
            <a:off x="5614416" y="3735324"/>
            <a:ext cx="100584" cy="100584"/>
          </a:xfrm>
          <a:prstGeom prst="ellipse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5852160" y="3570173"/>
            <a:ext cx="196596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B7FF00"/>
                </a:solidFill>
                <a:latin typeface="Aptos"/>
              </a:rPr>
              <a:t>Mais </a:t>
            </a:r>
            <a:r>
              <a:rPr sz="1400" b="1" dirty="0" err="1">
                <a:solidFill>
                  <a:srgbClr val="B7FF00"/>
                </a:solidFill>
                <a:latin typeface="Aptos"/>
              </a:rPr>
              <a:t>emissões</a:t>
            </a:r>
            <a:r>
              <a:rPr lang="pt-BR" sz="1400" b="1" dirty="0">
                <a:solidFill>
                  <a:srgbClr val="B7FF00"/>
                </a:solidFill>
                <a:latin typeface="Aptos"/>
              </a:rPr>
              <a:t> de gases e ruídos </a:t>
            </a:r>
            <a:endParaRPr sz="1400" b="1" dirty="0">
              <a:solidFill>
                <a:srgbClr val="B7FF00"/>
              </a:solidFill>
              <a:latin typeface="Apto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85800" y="4160520"/>
            <a:ext cx="516636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B7C1BB"/>
                </a:solidFill>
                <a:latin typeface="Aptos"/>
              </a:rPr>
              <a:t>A solução para a última milha não pode simplesmente ser: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5800" y="4553712"/>
            <a:ext cx="5303520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F5F7F4"/>
                </a:solidFill>
                <a:latin typeface="Aptos Display"/>
              </a:rPr>
              <a:t>colocar mais carros na rua.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685800" y="5193792"/>
            <a:ext cx="5120640" cy="0"/>
          </a:xfrm>
          <a:prstGeom prst="line">
            <a:avLst/>
          </a:prstGeom>
          <a:ln w="12700">
            <a:solidFill>
              <a:srgbClr val="2932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8211312" y="1773936"/>
            <a:ext cx="0" cy="3355848"/>
          </a:xfrm>
          <a:prstGeom prst="line">
            <a:avLst/>
          </a:prstGeom>
          <a:ln w="152400">
            <a:solidFill>
              <a:srgbClr val="2145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8211312" y="1773936"/>
            <a:ext cx="0" cy="3355848"/>
          </a:xfrm>
          <a:prstGeom prst="line">
            <a:avLst/>
          </a:prstGeom>
          <a:ln w="38100">
            <a:solidFill>
              <a:srgbClr val="B7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8151875" y="1993392"/>
            <a:ext cx="118872" cy="118872"/>
          </a:xfrm>
          <a:prstGeom prst="ellipse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6" name="Connector 45"/>
          <p:cNvCxnSpPr/>
          <p:nvPr/>
        </p:nvCxnSpPr>
        <p:spPr>
          <a:xfrm>
            <a:off x="8211312" y="2052828"/>
            <a:ext cx="502920" cy="0"/>
          </a:xfrm>
          <a:prstGeom prst="line">
            <a:avLst/>
          </a:prstGeom>
          <a:ln w="25400">
            <a:solidFill>
              <a:srgbClr val="B7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8151875" y="2670048"/>
            <a:ext cx="118872" cy="118872"/>
          </a:xfrm>
          <a:prstGeom prst="ellipse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8" name="Connector 47"/>
          <p:cNvCxnSpPr/>
          <p:nvPr/>
        </p:nvCxnSpPr>
        <p:spPr>
          <a:xfrm>
            <a:off x="8211312" y="2729484"/>
            <a:ext cx="82296" cy="0"/>
          </a:xfrm>
          <a:prstGeom prst="line">
            <a:avLst/>
          </a:prstGeom>
          <a:ln w="25400">
            <a:solidFill>
              <a:srgbClr val="B7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Oval 48"/>
          <p:cNvSpPr/>
          <p:nvPr/>
        </p:nvSpPr>
        <p:spPr>
          <a:xfrm>
            <a:off x="8151875" y="3346704"/>
            <a:ext cx="118872" cy="118872"/>
          </a:xfrm>
          <a:prstGeom prst="ellipse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50" name="Connector 49"/>
          <p:cNvCxnSpPr/>
          <p:nvPr/>
        </p:nvCxnSpPr>
        <p:spPr>
          <a:xfrm>
            <a:off x="8211312" y="3406140"/>
            <a:ext cx="502920" cy="0"/>
          </a:xfrm>
          <a:prstGeom prst="line">
            <a:avLst/>
          </a:prstGeom>
          <a:ln w="25400">
            <a:solidFill>
              <a:srgbClr val="B7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8151875" y="4023360"/>
            <a:ext cx="118872" cy="118872"/>
          </a:xfrm>
          <a:prstGeom prst="ellipse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52" name="Connector 51"/>
          <p:cNvCxnSpPr/>
          <p:nvPr/>
        </p:nvCxnSpPr>
        <p:spPr>
          <a:xfrm>
            <a:off x="8211312" y="4082796"/>
            <a:ext cx="82296" cy="0"/>
          </a:xfrm>
          <a:prstGeom prst="line">
            <a:avLst/>
          </a:prstGeom>
          <a:ln w="25400">
            <a:solidFill>
              <a:srgbClr val="B7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8668512" y="1737360"/>
            <a:ext cx="2761488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5F7F4"/>
                </a:solidFill>
                <a:latin typeface="Aptos Display"/>
              </a:rPr>
              <a:t>É AQUI QUE A MOTO</a:t>
            </a:r>
          </a:p>
          <a:p>
            <a: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B7FF00"/>
                </a:solidFill>
                <a:latin typeface="Aptos Display"/>
              </a:rPr>
              <a:t>GANHA IMPORTÂNCIA.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668512" y="2542032"/>
            <a:ext cx="26974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F5F7F4"/>
                </a:solidFill>
                <a:latin typeface="Aptos"/>
              </a:rPr>
              <a:t>A motocicleta ocupa pouco espaço.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668512" y="3163824"/>
            <a:ext cx="26974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F5F7F4"/>
                </a:solidFill>
                <a:latin typeface="Aptos"/>
              </a:rPr>
              <a:t>É ágil.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668512" y="3675887"/>
            <a:ext cx="26974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F5F7F4"/>
                </a:solidFill>
                <a:latin typeface="Aptos"/>
              </a:rPr>
              <a:t>Chega onde o carro não chega.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668512" y="4187952"/>
            <a:ext cx="26974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F5F7F4"/>
                </a:solidFill>
                <a:latin typeface="Aptos"/>
              </a:rPr>
              <a:t>E consegue atravessar uma cidade congestionada.</a:t>
            </a:r>
          </a:p>
        </p:txBody>
      </p:sp>
      <p:cxnSp>
        <p:nvCxnSpPr>
          <p:cNvPr id="58" name="Connector 57"/>
          <p:cNvCxnSpPr/>
          <p:nvPr/>
        </p:nvCxnSpPr>
        <p:spPr>
          <a:xfrm>
            <a:off x="9418320" y="0"/>
            <a:ext cx="2084832" cy="1737360"/>
          </a:xfrm>
          <a:prstGeom prst="line">
            <a:avLst/>
          </a:prstGeom>
          <a:ln w="12700">
            <a:solidFill>
              <a:srgbClr val="11191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>
            <a:off x="10241280" y="0"/>
            <a:ext cx="1261872" cy="1060704"/>
          </a:xfrm>
          <a:prstGeom prst="line">
            <a:avLst/>
          </a:prstGeom>
          <a:ln w="12700">
            <a:solidFill>
              <a:srgbClr val="11191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10698480" y="914400"/>
            <a:ext cx="0" cy="4434840"/>
          </a:xfrm>
          <a:prstGeom prst="line">
            <a:avLst/>
          </a:prstGeom>
          <a:ln w="12700">
            <a:solidFill>
              <a:srgbClr val="11191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685800" y="5404104"/>
            <a:ext cx="562356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B7C1BB"/>
                </a:solidFill>
                <a:latin typeface="Aptos"/>
              </a:rPr>
              <a:t>Por isso, ela deixou de ser apenas um veículo individual.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85800" y="5769864"/>
            <a:ext cx="1083564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F5F7F4"/>
                </a:solidFill>
                <a:latin typeface="Aptos Display"/>
              </a:rPr>
              <a:t>A MOTO VIROU </a:t>
            </a:r>
            <a:r>
              <a:rPr sz="2500" b="1">
                <a:solidFill>
                  <a:srgbClr val="B7FF00"/>
                </a:solidFill>
                <a:latin typeface="Aptos Display"/>
              </a:rPr>
              <a:t>INFRAESTRUTURA DA CIDADE.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A0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13FCA0-2BC8-DF5D-42D9-8A323B1DA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C0D1A1-8A81-3127-3C4C-5DA4E69AAD10}"/>
              </a:ext>
            </a:extLst>
          </p:cNvPr>
          <p:cNvSpPr/>
          <p:nvPr/>
        </p:nvSpPr>
        <p:spPr>
          <a:xfrm>
            <a:off x="685800" y="475488"/>
            <a:ext cx="320040" cy="36576"/>
          </a:xfrm>
          <a:prstGeom prst="rect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A39B45-3673-0931-EC28-8105955210B0}"/>
              </a:ext>
            </a:extLst>
          </p:cNvPr>
          <p:cNvSpPr txBox="1"/>
          <p:nvPr/>
        </p:nvSpPr>
        <p:spPr>
          <a:xfrm>
            <a:off x="1115568" y="365760"/>
            <a:ext cx="192024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5F7F4"/>
                </a:solidFill>
                <a:latin typeface="Aptos"/>
              </a:rPr>
              <a:t>RIBA BRASIL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4C942D-82E4-9B8E-45E5-A54F5B1599C7}"/>
              </a:ext>
            </a:extLst>
          </p:cNvPr>
          <p:cNvSpPr txBox="1"/>
          <p:nvPr/>
        </p:nvSpPr>
        <p:spPr>
          <a:xfrm>
            <a:off x="10881360" y="393192"/>
            <a:ext cx="621792" cy="2011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718077"/>
                </a:solidFill>
                <a:latin typeface="Aptos"/>
              </a:rPr>
              <a:t>04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A6F728-4D74-31F7-875C-28B996F975B4}"/>
              </a:ext>
            </a:extLst>
          </p:cNvPr>
          <p:cNvSpPr txBox="1"/>
          <p:nvPr/>
        </p:nvSpPr>
        <p:spPr>
          <a:xfrm>
            <a:off x="685800" y="841248"/>
            <a:ext cx="10652760" cy="7498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F5F7F4"/>
                </a:solidFill>
                <a:latin typeface="Aptos Display"/>
              </a:rPr>
              <a:t>MAS NÃO CABEM INFINITOS CARROS </a:t>
            </a:r>
            <a:r>
              <a:rPr sz="2800" b="1">
                <a:solidFill>
                  <a:srgbClr val="B7FF00"/>
                </a:solidFill>
                <a:latin typeface="Aptos Display"/>
              </a:rPr>
              <a:t>NAS MESMAS RUAS.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EBF8A7-263A-0AE5-02EB-80D3FF616281}"/>
              </a:ext>
            </a:extLst>
          </p:cNvPr>
          <p:cNvSpPr txBox="1"/>
          <p:nvPr/>
        </p:nvSpPr>
        <p:spPr>
          <a:xfrm>
            <a:off x="685800" y="1700784"/>
            <a:ext cx="448056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718077"/>
                </a:solidFill>
                <a:latin typeface="Aptos"/>
              </a:rPr>
              <a:t>A CONTA DE COLOCAR MAIS CARROS</a:t>
            </a:r>
          </a:p>
        </p:txBody>
      </p:sp>
      <p:cxnSp>
        <p:nvCxnSpPr>
          <p:cNvPr id="7" name="Connector 6">
            <a:extLst>
              <a:ext uri="{FF2B5EF4-FFF2-40B4-BE49-F238E27FC236}">
                <a16:creationId xmlns:a16="http://schemas.microsoft.com/office/drawing/2014/main" id="{68E8E7CE-3682-34C5-E0B1-48242105CB38}"/>
              </a:ext>
            </a:extLst>
          </p:cNvPr>
          <p:cNvCxnSpPr/>
          <p:nvPr/>
        </p:nvCxnSpPr>
        <p:spPr>
          <a:xfrm>
            <a:off x="749808" y="2194560"/>
            <a:ext cx="4663440" cy="0"/>
          </a:xfrm>
          <a:prstGeom prst="line">
            <a:avLst/>
          </a:prstGeom>
          <a:ln w="12700">
            <a:solidFill>
              <a:srgbClr val="2932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>
            <a:extLst>
              <a:ext uri="{FF2B5EF4-FFF2-40B4-BE49-F238E27FC236}">
                <a16:creationId xmlns:a16="http://schemas.microsoft.com/office/drawing/2014/main" id="{4F38EED7-C6A8-CC1D-3038-9A1FA6F144AE}"/>
              </a:ext>
            </a:extLst>
          </p:cNvPr>
          <p:cNvCxnSpPr/>
          <p:nvPr/>
        </p:nvCxnSpPr>
        <p:spPr>
          <a:xfrm>
            <a:off x="749808" y="3931920"/>
            <a:ext cx="4663440" cy="0"/>
          </a:xfrm>
          <a:prstGeom prst="line">
            <a:avLst/>
          </a:prstGeom>
          <a:ln w="12700">
            <a:solidFill>
              <a:srgbClr val="2932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>
            <a:extLst>
              <a:ext uri="{FF2B5EF4-FFF2-40B4-BE49-F238E27FC236}">
                <a16:creationId xmlns:a16="http://schemas.microsoft.com/office/drawing/2014/main" id="{9D07D442-3A4C-9675-1EE8-D304A169377D}"/>
              </a:ext>
            </a:extLst>
          </p:cNvPr>
          <p:cNvCxnSpPr/>
          <p:nvPr/>
        </p:nvCxnSpPr>
        <p:spPr>
          <a:xfrm>
            <a:off x="749808" y="3063240"/>
            <a:ext cx="4663440" cy="0"/>
          </a:xfrm>
          <a:prstGeom prst="line">
            <a:avLst/>
          </a:prstGeom>
          <a:ln w="1270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EF34CE14-0647-A625-CBCB-24F75A3D6A6E}"/>
              </a:ext>
            </a:extLst>
          </p:cNvPr>
          <p:cNvSpPr/>
          <p:nvPr/>
        </p:nvSpPr>
        <p:spPr>
          <a:xfrm>
            <a:off x="914400" y="2395728"/>
            <a:ext cx="566928" cy="384048"/>
          </a:xfrm>
          <a:prstGeom prst="rect">
            <a:avLst/>
          </a:prstGeom>
          <a:solidFill>
            <a:srgbClr val="18221D"/>
          </a:solidFill>
          <a:ln>
            <a:solidFill>
              <a:srgbClr val="1822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1" name="Connector 10">
            <a:extLst>
              <a:ext uri="{FF2B5EF4-FFF2-40B4-BE49-F238E27FC236}">
                <a16:creationId xmlns:a16="http://schemas.microsoft.com/office/drawing/2014/main" id="{304140A0-3103-A912-3019-F71C2530723F}"/>
              </a:ext>
            </a:extLst>
          </p:cNvPr>
          <p:cNvCxnSpPr/>
          <p:nvPr/>
        </p:nvCxnSpPr>
        <p:spPr>
          <a:xfrm>
            <a:off x="987552" y="2496312"/>
            <a:ext cx="420624" cy="0"/>
          </a:xfrm>
          <a:prstGeom prst="line">
            <a:avLst/>
          </a:prstGeom>
          <a:ln w="1270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6B27B5FD-5858-3F3D-CC58-01F514061DEC}"/>
              </a:ext>
            </a:extLst>
          </p:cNvPr>
          <p:cNvSpPr/>
          <p:nvPr/>
        </p:nvSpPr>
        <p:spPr>
          <a:xfrm>
            <a:off x="1746504" y="2395728"/>
            <a:ext cx="566928" cy="384048"/>
          </a:xfrm>
          <a:prstGeom prst="rect">
            <a:avLst/>
          </a:prstGeom>
          <a:solidFill>
            <a:srgbClr val="18221D"/>
          </a:solidFill>
          <a:ln>
            <a:solidFill>
              <a:srgbClr val="1822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3" name="Connector 12">
            <a:extLst>
              <a:ext uri="{FF2B5EF4-FFF2-40B4-BE49-F238E27FC236}">
                <a16:creationId xmlns:a16="http://schemas.microsoft.com/office/drawing/2014/main" id="{7B742C03-45F8-48C8-7F75-8A6C29778338}"/>
              </a:ext>
            </a:extLst>
          </p:cNvPr>
          <p:cNvCxnSpPr/>
          <p:nvPr/>
        </p:nvCxnSpPr>
        <p:spPr>
          <a:xfrm>
            <a:off x="1819656" y="2496312"/>
            <a:ext cx="420624" cy="0"/>
          </a:xfrm>
          <a:prstGeom prst="line">
            <a:avLst/>
          </a:prstGeom>
          <a:ln w="1270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0BEF01B4-6188-C415-ABD0-62D4D06EF574}"/>
              </a:ext>
            </a:extLst>
          </p:cNvPr>
          <p:cNvSpPr/>
          <p:nvPr/>
        </p:nvSpPr>
        <p:spPr>
          <a:xfrm>
            <a:off x="2578608" y="2395728"/>
            <a:ext cx="566928" cy="384048"/>
          </a:xfrm>
          <a:prstGeom prst="rect">
            <a:avLst/>
          </a:prstGeom>
          <a:solidFill>
            <a:srgbClr val="18221D"/>
          </a:solidFill>
          <a:ln>
            <a:solidFill>
              <a:srgbClr val="1822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5" name="Connector 14">
            <a:extLst>
              <a:ext uri="{FF2B5EF4-FFF2-40B4-BE49-F238E27FC236}">
                <a16:creationId xmlns:a16="http://schemas.microsoft.com/office/drawing/2014/main" id="{08CD2016-E037-7DE3-8F75-2D826A77A3D7}"/>
              </a:ext>
            </a:extLst>
          </p:cNvPr>
          <p:cNvCxnSpPr/>
          <p:nvPr/>
        </p:nvCxnSpPr>
        <p:spPr>
          <a:xfrm>
            <a:off x="2651760" y="2496312"/>
            <a:ext cx="420624" cy="0"/>
          </a:xfrm>
          <a:prstGeom prst="line">
            <a:avLst/>
          </a:prstGeom>
          <a:ln w="1270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4C9A2EC5-8EAC-081C-F955-2A71D8EB1AC8}"/>
              </a:ext>
            </a:extLst>
          </p:cNvPr>
          <p:cNvSpPr/>
          <p:nvPr/>
        </p:nvSpPr>
        <p:spPr>
          <a:xfrm>
            <a:off x="3410712" y="2395728"/>
            <a:ext cx="566928" cy="384048"/>
          </a:xfrm>
          <a:prstGeom prst="rect">
            <a:avLst/>
          </a:prstGeom>
          <a:solidFill>
            <a:srgbClr val="18221D"/>
          </a:solidFill>
          <a:ln>
            <a:solidFill>
              <a:srgbClr val="1822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7" name="Connector 16">
            <a:extLst>
              <a:ext uri="{FF2B5EF4-FFF2-40B4-BE49-F238E27FC236}">
                <a16:creationId xmlns:a16="http://schemas.microsoft.com/office/drawing/2014/main" id="{037E6AB8-45E8-1030-939D-83C4C591693F}"/>
              </a:ext>
            </a:extLst>
          </p:cNvPr>
          <p:cNvCxnSpPr/>
          <p:nvPr/>
        </p:nvCxnSpPr>
        <p:spPr>
          <a:xfrm>
            <a:off x="3483864" y="2496312"/>
            <a:ext cx="420623" cy="0"/>
          </a:xfrm>
          <a:prstGeom prst="line">
            <a:avLst/>
          </a:prstGeom>
          <a:ln w="1270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0449FEB-5285-5024-799E-1E85A4300CF1}"/>
              </a:ext>
            </a:extLst>
          </p:cNvPr>
          <p:cNvSpPr/>
          <p:nvPr/>
        </p:nvSpPr>
        <p:spPr>
          <a:xfrm>
            <a:off x="4242816" y="2395728"/>
            <a:ext cx="566928" cy="384048"/>
          </a:xfrm>
          <a:prstGeom prst="rect">
            <a:avLst/>
          </a:prstGeom>
          <a:solidFill>
            <a:srgbClr val="18221D"/>
          </a:solidFill>
          <a:ln>
            <a:solidFill>
              <a:srgbClr val="1822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9" name="Connector 18">
            <a:extLst>
              <a:ext uri="{FF2B5EF4-FFF2-40B4-BE49-F238E27FC236}">
                <a16:creationId xmlns:a16="http://schemas.microsoft.com/office/drawing/2014/main" id="{8C229451-492C-BD98-DE39-6DF27EC73FAA}"/>
              </a:ext>
            </a:extLst>
          </p:cNvPr>
          <p:cNvCxnSpPr/>
          <p:nvPr/>
        </p:nvCxnSpPr>
        <p:spPr>
          <a:xfrm>
            <a:off x="4315968" y="2496312"/>
            <a:ext cx="420624" cy="0"/>
          </a:xfrm>
          <a:prstGeom prst="line">
            <a:avLst/>
          </a:prstGeom>
          <a:ln w="1270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66EA088C-7FA0-D855-16C9-A697EBFA6FD9}"/>
              </a:ext>
            </a:extLst>
          </p:cNvPr>
          <p:cNvSpPr/>
          <p:nvPr/>
        </p:nvSpPr>
        <p:spPr>
          <a:xfrm>
            <a:off x="1225296" y="3273552"/>
            <a:ext cx="566928" cy="384048"/>
          </a:xfrm>
          <a:prstGeom prst="rect">
            <a:avLst/>
          </a:prstGeom>
          <a:solidFill>
            <a:srgbClr val="18221D"/>
          </a:solidFill>
          <a:ln>
            <a:solidFill>
              <a:srgbClr val="1822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1" name="Connector 20">
            <a:extLst>
              <a:ext uri="{FF2B5EF4-FFF2-40B4-BE49-F238E27FC236}">
                <a16:creationId xmlns:a16="http://schemas.microsoft.com/office/drawing/2014/main" id="{1763C460-4114-B30B-3FCD-380B901BA69B}"/>
              </a:ext>
            </a:extLst>
          </p:cNvPr>
          <p:cNvCxnSpPr/>
          <p:nvPr/>
        </p:nvCxnSpPr>
        <p:spPr>
          <a:xfrm>
            <a:off x="1298448" y="3374136"/>
            <a:ext cx="420624" cy="0"/>
          </a:xfrm>
          <a:prstGeom prst="line">
            <a:avLst/>
          </a:prstGeom>
          <a:ln w="1270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037C8FC1-B96E-5498-EBF2-658D3F73963D}"/>
              </a:ext>
            </a:extLst>
          </p:cNvPr>
          <p:cNvSpPr/>
          <p:nvPr/>
        </p:nvSpPr>
        <p:spPr>
          <a:xfrm>
            <a:off x="2057400" y="3273552"/>
            <a:ext cx="566928" cy="384048"/>
          </a:xfrm>
          <a:prstGeom prst="rect">
            <a:avLst/>
          </a:prstGeom>
          <a:solidFill>
            <a:srgbClr val="18221D"/>
          </a:solidFill>
          <a:ln>
            <a:solidFill>
              <a:srgbClr val="1822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3" name="Connector 22">
            <a:extLst>
              <a:ext uri="{FF2B5EF4-FFF2-40B4-BE49-F238E27FC236}">
                <a16:creationId xmlns:a16="http://schemas.microsoft.com/office/drawing/2014/main" id="{85D62D60-FA69-922F-38FA-3E6700B174ED}"/>
              </a:ext>
            </a:extLst>
          </p:cNvPr>
          <p:cNvCxnSpPr/>
          <p:nvPr/>
        </p:nvCxnSpPr>
        <p:spPr>
          <a:xfrm>
            <a:off x="2130552" y="3374136"/>
            <a:ext cx="420624" cy="0"/>
          </a:xfrm>
          <a:prstGeom prst="line">
            <a:avLst/>
          </a:prstGeom>
          <a:ln w="1270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BF3E9A45-1A6A-B229-3FAD-32910243647B}"/>
              </a:ext>
            </a:extLst>
          </p:cNvPr>
          <p:cNvSpPr/>
          <p:nvPr/>
        </p:nvSpPr>
        <p:spPr>
          <a:xfrm>
            <a:off x="2889504" y="3273552"/>
            <a:ext cx="566928" cy="384048"/>
          </a:xfrm>
          <a:prstGeom prst="rect">
            <a:avLst/>
          </a:prstGeom>
          <a:solidFill>
            <a:srgbClr val="18221D"/>
          </a:solidFill>
          <a:ln>
            <a:solidFill>
              <a:srgbClr val="1822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5" name="Connector 24">
            <a:extLst>
              <a:ext uri="{FF2B5EF4-FFF2-40B4-BE49-F238E27FC236}">
                <a16:creationId xmlns:a16="http://schemas.microsoft.com/office/drawing/2014/main" id="{E57CD4BE-3FFE-3CB9-3A6E-417B0E936347}"/>
              </a:ext>
            </a:extLst>
          </p:cNvPr>
          <p:cNvCxnSpPr/>
          <p:nvPr/>
        </p:nvCxnSpPr>
        <p:spPr>
          <a:xfrm>
            <a:off x="2962656" y="3374136"/>
            <a:ext cx="420624" cy="0"/>
          </a:xfrm>
          <a:prstGeom prst="line">
            <a:avLst/>
          </a:prstGeom>
          <a:ln w="1270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BCF964C0-E59B-0D27-D18B-5CA4445822AE}"/>
              </a:ext>
            </a:extLst>
          </p:cNvPr>
          <p:cNvSpPr/>
          <p:nvPr/>
        </p:nvSpPr>
        <p:spPr>
          <a:xfrm>
            <a:off x="3721608" y="3273552"/>
            <a:ext cx="566928" cy="384048"/>
          </a:xfrm>
          <a:prstGeom prst="rect">
            <a:avLst/>
          </a:prstGeom>
          <a:solidFill>
            <a:srgbClr val="18221D"/>
          </a:solidFill>
          <a:ln>
            <a:solidFill>
              <a:srgbClr val="1822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7" name="Connector 26">
            <a:extLst>
              <a:ext uri="{FF2B5EF4-FFF2-40B4-BE49-F238E27FC236}">
                <a16:creationId xmlns:a16="http://schemas.microsoft.com/office/drawing/2014/main" id="{7D7C4D9C-3435-E26D-0D16-F885D7934E2D}"/>
              </a:ext>
            </a:extLst>
          </p:cNvPr>
          <p:cNvCxnSpPr/>
          <p:nvPr/>
        </p:nvCxnSpPr>
        <p:spPr>
          <a:xfrm>
            <a:off x="3794760" y="3374136"/>
            <a:ext cx="420624" cy="0"/>
          </a:xfrm>
          <a:prstGeom prst="line">
            <a:avLst/>
          </a:prstGeom>
          <a:ln w="1270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C607DED0-B3C1-311D-FB49-95352924C484}"/>
              </a:ext>
            </a:extLst>
          </p:cNvPr>
          <p:cNvSpPr/>
          <p:nvPr/>
        </p:nvSpPr>
        <p:spPr>
          <a:xfrm>
            <a:off x="4553712" y="3273552"/>
            <a:ext cx="566928" cy="384048"/>
          </a:xfrm>
          <a:prstGeom prst="rect">
            <a:avLst/>
          </a:prstGeom>
          <a:solidFill>
            <a:srgbClr val="18221D"/>
          </a:solidFill>
          <a:ln>
            <a:solidFill>
              <a:srgbClr val="1822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9" name="Connector 28">
            <a:extLst>
              <a:ext uri="{FF2B5EF4-FFF2-40B4-BE49-F238E27FC236}">
                <a16:creationId xmlns:a16="http://schemas.microsoft.com/office/drawing/2014/main" id="{5A56565E-4E96-87A6-8F6E-874FE2AB2AB8}"/>
              </a:ext>
            </a:extLst>
          </p:cNvPr>
          <p:cNvCxnSpPr/>
          <p:nvPr/>
        </p:nvCxnSpPr>
        <p:spPr>
          <a:xfrm>
            <a:off x="4626864" y="3374136"/>
            <a:ext cx="420624" cy="0"/>
          </a:xfrm>
          <a:prstGeom prst="line">
            <a:avLst/>
          </a:prstGeom>
          <a:ln w="12700">
            <a:solidFill>
              <a:srgbClr val="7180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DEA1B451-2078-4AB6-1983-C047533D3458}"/>
              </a:ext>
            </a:extLst>
          </p:cNvPr>
          <p:cNvSpPr/>
          <p:nvPr/>
        </p:nvSpPr>
        <p:spPr>
          <a:xfrm>
            <a:off x="5614416" y="2089404"/>
            <a:ext cx="100584" cy="100584"/>
          </a:xfrm>
          <a:prstGeom prst="ellipse">
            <a:avLst/>
          </a:prstGeom>
          <a:solidFill>
            <a:srgbClr val="718077"/>
          </a:solidFill>
          <a:ln>
            <a:solidFill>
              <a:srgbClr val="7180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C6A214D-BBD7-924B-B6FB-AC73DF29D561}"/>
              </a:ext>
            </a:extLst>
          </p:cNvPr>
          <p:cNvSpPr txBox="1"/>
          <p:nvPr/>
        </p:nvSpPr>
        <p:spPr>
          <a:xfrm>
            <a:off x="5852160" y="1993392"/>
            <a:ext cx="196596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F5F7F4"/>
                </a:solidFill>
                <a:latin typeface="Aptos"/>
              </a:rPr>
              <a:t>Mais carros.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CE62F5E-CC7A-144C-8DB3-DFE24ED7C623}"/>
              </a:ext>
            </a:extLst>
          </p:cNvPr>
          <p:cNvSpPr/>
          <p:nvPr/>
        </p:nvSpPr>
        <p:spPr>
          <a:xfrm>
            <a:off x="5614416" y="2500884"/>
            <a:ext cx="100584" cy="100584"/>
          </a:xfrm>
          <a:prstGeom prst="ellipse">
            <a:avLst/>
          </a:prstGeom>
          <a:solidFill>
            <a:srgbClr val="718077"/>
          </a:solidFill>
          <a:ln>
            <a:solidFill>
              <a:srgbClr val="7180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1B6F3DB-A82C-F168-EF4D-027E03BCE216}"/>
              </a:ext>
            </a:extLst>
          </p:cNvPr>
          <p:cNvSpPr txBox="1"/>
          <p:nvPr/>
        </p:nvSpPr>
        <p:spPr>
          <a:xfrm>
            <a:off x="5852160" y="2404872"/>
            <a:ext cx="196596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F5F7F4"/>
                </a:solidFill>
                <a:latin typeface="Aptos"/>
              </a:rPr>
              <a:t>Mais congestionamento.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E2FDA5E-64B2-1116-A575-DF1559FB67D5}"/>
              </a:ext>
            </a:extLst>
          </p:cNvPr>
          <p:cNvSpPr/>
          <p:nvPr/>
        </p:nvSpPr>
        <p:spPr>
          <a:xfrm>
            <a:off x="5614416" y="2912364"/>
            <a:ext cx="100584" cy="100584"/>
          </a:xfrm>
          <a:prstGeom prst="ellipse">
            <a:avLst/>
          </a:prstGeom>
          <a:solidFill>
            <a:srgbClr val="718077"/>
          </a:solidFill>
          <a:ln>
            <a:solidFill>
              <a:srgbClr val="7180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BE8206E-9D59-8A2D-11F5-FECAB2B034FE}"/>
              </a:ext>
            </a:extLst>
          </p:cNvPr>
          <p:cNvSpPr txBox="1"/>
          <p:nvPr/>
        </p:nvSpPr>
        <p:spPr>
          <a:xfrm>
            <a:off x="5852160" y="2816352"/>
            <a:ext cx="196596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F5F7F4"/>
                </a:solidFill>
                <a:latin typeface="Aptos"/>
              </a:rPr>
              <a:t>Mais tempo perdido.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67DAABCF-99A6-CCB0-800A-C383AAACD70A}"/>
              </a:ext>
            </a:extLst>
          </p:cNvPr>
          <p:cNvSpPr/>
          <p:nvPr/>
        </p:nvSpPr>
        <p:spPr>
          <a:xfrm>
            <a:off x="5614416" y="3323844"/>
            <a:ext cx="100584" cy="100584"/>
          </a:xfrm>
          <a:prstGeom prst="ellipse">
            <a:avLst/>
          </a:prstGeom>
          <a:solidFill>
            <a:srgbClr val="718077"/>
          </a:solidFill>
          <a:ln>
            <a:solidFill>
              <a:srgbClr val="7180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E93F2C6-1C1D-D305-A411-DF786F7B22E7}"/>
              </a:ext>
            </a:extLst>
          </p:cNvPr>
          <p:cNvSpPr txBox="1"/>
          <p:nvPr/>
        </p:nvSpPr>
        <p:spPr>
          <a:xfrm>
            <a:off x="5852160" y="3227832"/>
            <a:ext cx="196596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F5F7F4"/>
                </a:solidFill>
                <a:latin typeface="Aptos"/>
              </a:rPr>
              <a:t>Mais espaço ocupado.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152204FE-3F70-DFAD-5BCE-1EEBDFBFF38B}"/>
              </a:ext>
            </a:extLst>
          </p:cNvPr>
          <p:cNvSpPr/>
          <p:nvPr/>
        </p:nvSpPr>
        <p:spPr>
          <a:xfrm>
            <a:off x="5614416" y="3735324"/>
            <a:ext cx="100584" cy="100584"/>
          </a:xfrm>
          <a:prstGeom prst="ellipse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5DCB318-EB85-DD31-210E-F25A203EB46C}"/>
              </a:ext>
            </a:extLst>
          </p:cNvPr>
          <p:cNvSpPr txBox="1"/>
          <p:nvPr/>
        </p:nvSpPr>
        <p:spPr>
          <a:xfrm>
            <a:off x="5852160" y="3570173"/>
            <a:ext cx="196596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B7FF00"/>
                </a:solidFill>
                <a:latin typeface="Aptos"/>
              </a:rPr>
              <a:t>Mais </a:t>
            </a:r>
            <a:r>
              <a:rPr sz="1400" b="1" dirty="0" err="1">
                <a:solidFill>
                  <a:srgbClr val="B7FF00"/>
                </a:solidFill>
                <a:latin typeface="Aptos"/>
              </a:rPr>
              <a:t>emissões</a:t>
            </a:r>
            <a:r>
              <a:rPr lang="pt-BR" sz="1400" b="1" dirty="0">
                <a:solidFill>
                  <a:srgbClr val="B7FF00"/>
                </a:solidFill>
                <a:latin typeface="Aptos"/>
              </a:rPr>
              <a:t> de gases e ruídos </a:t>
            </a:r>
            <a:endParaRPr sz="1400" b="1" dirty="0">
              <a:solidFill>
                <a:srgbClr val="B7FF00"/>
              </a:solidFill>
              <a:latin typeface="Apto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ABFDB2A-B369-7C40-D033-075F68986D9A}"/>
              </a:ext>
            </a:extLst>
          </p:cNvPr>
          <p:cNvSpPr txBox="1"/>
          <p:nvPr/>
        </p:nvSpPr>
        <p:spPr>
          <a:xfrm>
            <a:off x="685800" y="4160520"/>
            <a:ext cx="516636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B7C1BB"/>
                </a:solidFill>
                <a:latin typeface="Aptos"/>
              </a:rPr>
              <a:t>A solução para a última milha não pode simplesmente ser: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D199B20-3709-BAD6-D5F3-36AFD00A68F6}"/>
              </a:ext>
            </a:extLst>
          </p:cNvPr>
          <p:cNvSpPr txBox="1"/>
          <p:nvPr/>
        </p:nvSpPr>
        <p:spPr>
          <a:xfrm>
            <a:off x="685800" y="4553712"/>
            <a:ext cx="5303520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F5F7F4"/>
                </a:solidFill>
                <a:latin typeface="Aptos Display"/>
              </a:rPr>
              <a:t>colocar mais carros na rua.</a:t>
            </a:r>
          </a:p>
        </p:txBody>
      </p:sp>
      <p:cxnSp>
        <p:nvCxnSpPr>
          <p:cNvPr id="42" name="Connector 41">
            <a:extLst>
              <a:ext uri="{FF2B5EF4-FFF2-40B4-BE49-F238E27FC236}">
                <a16:creationId xmlns:a16="http://schemas.microsoft.com/office/drawing/2014/main" id="{E065E692-7F7F-074D-AD9F-9F04C6E0CD92}"/>
              </a:ext>
            </a:extLst>
          </p:cNvPr>
          <p:cNvCxnSpPr/>
          <p:nvPr/>
        </p:nvCxnSpPr>
        <p:spPr>
          <a:xfrm>
            <a:off x="685800" y="5193792"/>
            <a:ext cx="5120640" cy="0"/>
          </a:xfrm>
          <a:prstGeom prst="line">
            <a:avLst/>
          </a:prstGeom>
          <a:ln w="12700">
            <a:solidFill>
              <a:srgbClr val="2932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>
            <a:extLst>
              <a:ext uri="{FF2B5EF4-FFF2-40B4-BE49-F238E27FC236}">
                <a16:creationId xmlns:a16="http://schemas.microsoft.com/office/drawing/2014/main" id="{E4C66201-1589-D1A1-0836-1EA8A845F2D8}"/>
              </a:ext>
            </a:extLst>
          </p:cNvPr>
          <p:cNvCxnSpPr/>
          <p:nvPr/>
        </p:nvCxnSpPr>
        <p:spPr>
          <a:xfrm>
            <a:off x="8211312" y="1773936"/>
            <a:ext cx="0" cy="3355848"/>
          </a:xfrm>
          <a:prstGeom prst="line">
            <a:avLst/>
          </a:prstGeom>
          <a:ln w="152400">
            <a:solidFill>
              <a:srgbClr val="2145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>
            <a:extLst>
              <a:ext uri="{FF2B5EF4-FFF2-40B4-BE49-F238E27FC236}">
                <a16:creationId xmlns:a16="http://schemas.microsoft.com/office/drawing/2014/main" id="{8003AF88-5DAE-9458-5006-319982366466}"/>
              </a:ext>
            </a:extLst>
          </p:cNvPr>
          <p:cNvCxnSpPr/>
          <p:nvPr/>
        </p:nvCxnSpPr>
        <p:spPr>
          <a:xfrm>
            <a:off x="8211312" y="1773936"/>
            <a:ext cx="0" cy="3355848"/>
          </a:xfrm>
          <a:prstGeom prst="line">
            <a:avLst/>
          </a:prstGeom>
          <a:ln w="38100">
            <a:solidFill>
              <a:srgbClr val="B7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8D5B14D3-7E68-6A95-3FF0-AD239172804A}"/>
              </a:ext>
            </a:extLst>
          </p:cNvPr>
          <p:cNvSpPr/>
          <p:nvPr/>
        </p:nvSpPr>
        <p:spPr>
          <a:xfrm>
            <a:off x="8151875" y="1993392"/>
            <a:ext cx="118872" cy="118872"/>
          </a:xfrm>
          <a:prstGeom prst="ellipse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6" name="Connector 45">
            <a:extLst>
              <a:ext uri="{FF2B5EF4-FFF2-40B4-BE49-F238E27FC236}">
                <a16:creationId xmlns:a16="http://schemas.microsoft.com/office/drawing/2014/main" id="{2AFD49A7-3F76-195F-FFD5-55F4786D2C37}"/>
              </a:ext>
            </a:extLst>
          </p:cNvPr>
          <p:cNvCxnSpPr/>
          <p:nvPr/>
        </p:nvCxnSpPr>
        <p:spPr>
          <a:xfrm>
            <a:off x="8211312" y="2052828"/>
            <a:ext cx="502920" cy="0"/>
          </a:xfrm>
          <a:prstGeom prst="line">
            <a:avLst/>
          </a:prstGeom>
          <a:ln w="25400">
            <a:solidFill>
              <a:srgbClr val="B7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>
            <a:extLst>
              <a:ext uri="{FF2B5EF4-FFF2-40B4-BE49-F238E27FC236}">
                <a16:creationId xmlns:a16="http://schemas.microsoft.com/office/drawing/2014/main" id="{0765F945-C5F1-8B9E-D7E0-E302F17D25BA}"/>
              </a:ext>
            </a:extLst>
          </p:cNvPr>
          <p:cNvSpPr/>
          <p:nvPr/>
        </p:nvSpPr>
        <p:spPr>
          <a:xfrm>
            <a:off x="8151875" y="2670048"/>
            <a:ext cx="118872" cy="118872"/>
          </a:xfrm>
          <a:prstGeom prst="ellipse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8" name="Connector 47">
            <a:extLst>
              <a:ext uri="{FF2B5EF4-FFF2-40B4-BE49-F238E27FC236}">
                <a16:creationId xmlns:a16="http://schemas.microsoft.com/office/drawing/2014/main" id="{7553BB8B-1854-5E04-D889-5C4A6D35CF59}"/>
              </a:ext>
            </a:extLst>
          </p:cNvPr>
          <p:cNvCxnSpPr/>
          <p:nvPr/>
        </p:nvCxnSpPr>
        <p:spPr>
          <a:xfrm>
            <a:off x="8211312" y="2729484"/>
            <a:ext cx="82296" cy="0"/>
          </a:xfrm>
          <a:prstGeom prst="line">
            <a:avLst/>
          </a:prstGeom>
          <a:ln w="25400">
            <a:solidFill>
              <a:srgbClr val="B7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65DA6FD8-B241-D5BB-B900-CB682DFBB97F}"/>
              </a:ext>
            </a:extLst>
          </p:cNvPr>
          <p:cNvSpPr/>
          <p:nvPr/>
        </p:nvSpPr>
        <p:spPr>
          <a:xfrm>
            <a:off x="8151875" y="3346704"/>
            <a:ext cx="118872" cy="118872"/>
          </a:xfrm>
          <a:prstGeom prst="ellipse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50" name="Connector 49">
            <a:extLst>
              <a:ext uri="{FF2B5EF4-FFF2-40B4-BE49-F238E27FC236}">
                <a16:creationId xmlns:a16="http://schemas.microsoft.com/office/drawing/2014/main" id="{C23876C6-E0A3-6102-925D-0556408C8543}"/>
              </a:ext>
            </a:extLst>
          </p:cNvPr>
          <p:cNvCxnSpPr/>
          <p:nvPr/>
        </p:nvCxnSpPr>
        <p:spPr>
          <a:xfrm>
            <a:off x="8211312" y="3406140"/>
            <a:ext cx="502920" cy="0"/>
          </a:xfrm>
          <a:prstGeom prst="line">
            <a:avLst/>
          </a:prstGeom>
          <a:ln w="25400">
            <a:solidFill>
              <a:srgbClr val="B7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Oval 50">
            <a:extLst>
              <a:ext uri="{FF2B5EF4-FFF2-40B4-BE49-F238E27FC236}">
                <a16:creationId xmlns:a16="http://schemas.microsoft.com/office/drawing/2014/main" id="{1AB68980-F008-5173-5368-983163A11B2B}"/>
              </a:ext>
            </a:extLst>
          </p:cNvPr>
          <p:cNvSpPr/>
          <p:nvPr/>
        </p:nvSpPr>
        <p:spPr>
          <a:xfrm>
            <a:off x="8151875" y="4023360"/>
            <a:ext cx="118872" cy="118872"/>
          </a:xfrm>
          <a:prstGeom prst="ellipse">
            <a:avLst/>
          </a:prstGeom>
          <a:solidFill>
            <a:srgbClr val="B7FF00"/>
          </a:solidFill>
          <a:ln>
            <a:solidFill>
              <a:srgbClr val="B7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52" name="Connector 51">
            <a:extLst>
              <a:ext uri="{FF2B5EF4-FFF2-40B4-BE49-F238E27FC236}">
                <a16:creationId xmlns:a16="http://schemas.microsoft.com/office/drawing/2014/main" id="{D3D93422-5035-1FD5-6AA8-67B87DF8A6ED}"/>
              </a:ext>
            </a:extLst>
          </p:cNvPr>
          <p:cNvCxnSpPr/>
          <p:nvPr/>
        </p:nvCxnSpPr>
        <p:spPr>
          <a:xfrm>
            <a:off x="8211312" y="4082796"/>
            <a:ext cx="82296" cy="0"/>
          </a:xfrm>
          <a:prstGeom prst="line">
            <a:avLst/>
          </a:prstGeom>
          <a:ln w="25400">
            <a:solidFill>
              <a:srgbClr val="B7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911EC817-8A4B-1A47-085F-DA75CED92EFD}"/>
              </a:ext>
            </a:extLst>
          </p:cNvPr>
          <p:cNvSpPr txBox="1"/>
          <p:nvPr/>
        </p:nvSpPr>
        <p:spPr>
          <a:xfrm>
            <a:off x="8668512" y="1737360"/>
            <a:ext cx="2761488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5F7F4"/>
                </a:solidFill>
                <a:latin typeface="Aptos Display"/>
              </a:rPr>
              <a:t>É AQUI QUE A MOTO</a:t>
            </a:r>
          </a:p>
          <a:p>
            <a: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B7FF00"/>
                </a:solidFill>
                <a:latin typeface="Aptos Display"/>
              </a:rPr>
              <a:t>GANHA IMPORTÂNCIA.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74FA70B-7E7B-3368-FCF8-F02BF796C0B8}"/>
              </a:ext>
            </a:extLst>
          </p:cNvPr>
          <p:cNvSpPr txBox="1"/>
          <p:nvPr/>
        </p:nvSpPr>
        <p:spPr>
          <a:xfrm>
            <a:off x="8668512" y="2542032"/>
            <a:ext cx="26974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F5F7F4"/>
                </a:solidFill>
                <a:latin typeface="Aptos"/>
              </a:rPr>
              <a:t>A motocicleta ocupa pouco espaço.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5721389-2B5F-F635-7668-698D1CBF0FE1}"/>
              </a:ext>
            </a:extLst>
          </p:cNvPr>
          <p:cNvSpPr txBox="1"/>
          <p:nvPr/>
        </p:nvSpPr>
        <p:spPr>
          <a:xfrm>
            <a:off x="8668512" y="3163824"/>
            <a:ext cx="26974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F5F7F4"/>
                </a:solidFill>
                <a:latin typeface="Aptos"/>
              </a:rPr>
              <a:t>É ágil.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C05E7CD-D394-6880-AB46-F14A9C0DBFBA}"/>
              </a:ext>
            </a:extLst>
          </p:cNvPr>
          <p:cNvSpPr txBox="1"/>
          <p:nvPr/>
        </p:nvSpPr>
        <p:spPr>
          <a:xfrm>
            <a:off x="8668512" y="3675887"/>
            <a:ext cx="26974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F5F7F4"/>
                </a:solidFill>
                <a:latin typeface="Aptos"/>
              </a:rPr>
              <a:t>Chega onde o carro não chega.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BE0EDDB-7354-FE93-B161-154B5248D4C7}"/>
              </a:ext>
            </a:extLst>
          </p:cNvPr>
          <p:cNvSpPr txBox="1"/>
          <p:nvPr/>
        </p:nvSpPr>
        <p:spPr>
          <a:xfrm>
            <a:off x="8668512" y="4187952"/>
            <a:ext cx="26974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F5F7F4"/>
                </a:solidFill>
                <a:latin typeface="Aptos"/>
              </a:rPr>
              <a:t>E consegue atravessar uma cidade congestionada.</a:t>
            </a:r>
          </a:p>
        </p:txBody>
      </p:sp>
      <p:cxnSp>
        <p:nvCxnSpPr>
          <p:cNvPr id="58" name="Connector 57">
            <a:extLst>
              <a:ext uri="{FF2B5EF4-FFF2-40B4-BE49-F238E27FC236}">
                <a16:creationId xmlns:a16="http://schemas.microsoft.com/office/drawing/2014/main" id="{B8F05947-E4DB-7BAB-427B-CE5C5EC1B401}"/>
              </a:ext>
            </a:extLst>
          </p:cNvPr>
          <p:cNvCxnSpPr/>
          <p:nvPr/>
        </p:nvCxnSpPr>
        <p:spPr>
          <a:xfrm>
            <a:off x="9418320" y="0"/>
            <a:ext cx="2084832" cy="1737360"/>
          </a:xfrm>
          <a:prstGeom prst="line">
            <a:avLst/>
          </a:prstGeom>
          <a:ln w="12700">
            <a:solidFill>
              <a:srgbClr val="11191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>
            <a:extLst>
              <a:ext uri="{FF2B5EF4-FFF2-40B4-BE49-F238E27FC236}">
                <a16:creationId xmlns:a16="http://schemas.microsoft.com/office/drawing/2014/main" id="{64C7EAFE-63EB-982A-C492-24ED0BB778A9}"/>
              </a:ext>
            </a:extLst>
          </p:cNvPr>
          <p:cNvCxnSpPr/>
          <p:nvPr/>
        </p:nvCxnSpPr>
        <p:spPr>
          <a:xfrm>
            <a:off x="10241280" y="0"/>
            <a:ext cx="1261872" cy="1060704"/>
          </a:xfrm>
          <a:prstGeom prst="line">
            <a:avLst/>
          </a:prstGeom>
          <a:ln w="12700">
            <a:solidFill>
              <a:srgbClr val="11191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>
            <a:extLst>
              <a:ext uri="{FF2B5EF4-FFF2-40B4-BE49-F238E27FC236}">
                <a16:creationId xmlns:a16="http://schemas.microsoft.com/office/drawing/2014/main" id="{06376125-BF3C-D639-0693-7268F4738C90}"/>
              </a:ext>
            </a:extLst>
          </p:cNvPr>
          <p:cNvCxnSpPr/>
          <p:nvPr/>
        </p:nvCxnSpPr>
        <p:spPr>
          <a:xfrm>
            <a:off x="10698480" y="914400"/>
            <a:ext cx="0" cy="4434840"/>
          </a:xfrm>
          <a:prstGeom prst="line">
            <a:avLst/>
          </a:prstGeom>
          <a:ln w="12700">
            <a:solidFill>
              <a:srgbClr val="11191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7D3386CA-C532-3749-2EA5-549E1703E1E8}"/>
              </a:ext>
            </a:extLst>
          </p:cNvPr>
          <p:cNvSpPr txBox="1"/>
          <p:nvPr/>
        </p:nvSpPr>
        <p:spPr>
          <a:xfrm>
            <a:off x="685800" y="5404104"/>
            <a:ext cx="562356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B7C1BB"/>
                </a:solidFill>
                <a:latin typeface="Aptos"/>
              </a:rPr>
              <a:t>Por isso, ela deixou de ser apenas um veículo individual.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B09A404-02AC-9CF3-7CBE-E29F69D2CB5F}"/>
              </a:ext>
            </a:extLst>
          </p:cNvPr>
          <p:cNvSpPr txBox="1"/>
          <p:nvPr/>
        </p:nvSpPr>
        <p:spPr>
          <a:xfrm>
            <a:off x="685800" y="5769864"/>
            <a:ext cx="1083564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F5F7F4"/>
                </a:solidFill>
                <a:latin typeface="Aptos Display"/>
              </a:rPr>
              <a:t>A MOTO VIROU </a:t>
            </a:r>
            <a:r>
              <a:rPr sz="2500" b="1">
                <a:solidFill>
                  <a:srgbClr val="B7FF00"/>
                </a:solidFill>
                <a:latin typeface="Aptos Display"/>
              </a:rPr>
              <a:t>INFRAESTRUTURA DA CIDADE.</a:t>
            </a:r>
          </a:p>
        </p:txBody>
      </p:sp>
    </p:spTree>
    <p:extLst>
      <p:ext uri="{BB962C8B-B14F-4D97-AF65-F5344CB8AC3E}">
        <p14:creationId xmlns:p14="http://schemas.microsoft.com/office/powerpoint/2010/main" val="1224094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5880"/>
            <a:ext cx="5138928" cy="3429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325880"/>
            <a:ext cx="5138928" cy="38100"/>
          </a:xfrm>
          <a:prstGeom prst="rect">
            <a:avLst/>
          </a:prstGeom>
          <a:solidFill>
            <a:srgbClr val="F2A3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754880"/>
            <a:ext cx="5138928" cy="38100"/>
          </a:xfrm>
          <a:prstGeom prst="rect">
            <a:avLst/>
          </a:prstGeom>
          <a:solidFill>
            <a:srgbClr val="F2A3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2648" y="384048"/>
            <a:ext cx="429768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A9A69F"/>
                </a:solidFill>
                <a:effectLst/>
                <a:uLnTx/>
                <a:uFillTx/>
                <a:latin typeface="Aptos"/>
                <a:ea typeface="Calibri"/>
                <a:cs typeface="Calibri"/>
              </a:rPr>
              <a:t>A INDÚSTRIA PROJETOU PARA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713232"/>
            <a:ext cx="4343400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2EEE6"/>
                </a:solidFill>
                <a:effectLst/>
                <a:uLnTx/>
                <a:uFillTx/>
                <a:latin typeface="Aptos"/>
                <a:ea typeface="Calibri"/>
                <a:cs typeface="Calibri"/>
              </a:rPr>
              <a:t>transporte individual • baixo custo • robustez • simplicidade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5010912"/>
            <a:ext cx="4114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A9A69F"/>
                </a:solidFill>
                <a:effectLst/>
                <a:uLnTx/>
                <a:uFillTx/>
                <a:latin typeface="Aptos"/>
                <a:ea typeface="Calibri"/>
                <a:cs typeface="Calibri"/>
              </a:rPr>
              <a:t>O motofretista transformou a motocicleta 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648" y="5303520"/>
            <a:ext cx="4315968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1" i="0" u="none" strike="noStrike" kern="1200" cap="none" spc="0" normalizeH="0" baseline="0" noProof="0">
                <a:ln>
                  <a:noFill/>
                </a:ln>
                <a:solidFill>
                  <a:srgbClr val="3DD6A2"/>
                </a:solidFill>
                <a:effectLst/>
                <a:uLnTx/>
                <a:uFillTx/>
                <a:latin typeface="Aptos Display"/>
                <a:ea typeface="Calibri"/>
                <a:cs typeface="Calibri"/>
              </a:rPr>
              <a:t>FERRAMENTA PROFISSIONAL.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648" y="5742432"/>
            <a:ext cx="42062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1" i="0" u="none" strike="noStrike" kern="1200" cap="none" spc="0" normalizeH="0" baseline="0" noProof="0">
                <a:ln>
                  <a:noFill/>
                </a:ln>
                <a:solidFill>
                  <a:srgbClr val="F2EEE6"/>
                </a:solidFill>
                <a:effectLst/>
                <a:uLnTx/>
                <a:uFillTx/>
                <a:latin typeface="Aptos"/>
                <a:ea typeface="Calibri"/>
                <a:cs typeface="Calibri"/>
              </a:rPr>
              <a:t>Mas a ferramenta mudou pouco.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0" y="310896"/>
            <a:ext cx="50292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3DD6A2"/>
                </a:solidFill>
                <a:effectLst/>
                <a:uLnTx/>
                <a:uFillTx/>
                <a:latin typeface="Aptos"/>
                <a:ea typeface="Calibri"/>
                <a:cs typeface="Calibri"/>
              </a:rPr>
              <a:t>MAS EXISTE UM PROBLEMA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0" y="667512"/>
            <a:ext cx="5623560" cy="11521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500" b="1" i="0" u="none" strike="noStrike" kern="1200" cap="none" spc="0" normalizeH="0" baseline="0" noProof="0">
                <a:ln>
                  <a:noFill/>
                </a:ln>
                <a:solidFill>
                  <a:srgbClr val="F2EEE6"/>
                </a:solidFill>
                <a:effectLst/>
                <a:uLnTx/>
                <a:uFillTx/>
                <a:latin typeface="Aptos Display"/>
                <a:ea typeface="Calibri"/>
                <a:cs typeface="Calibri"/>
              </a:rPr>
              <a:t>A moto do motofretista não nasceu para o motofretista.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15000" y="1920240"/>
            <a:ext cx="54864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00" b="1" i="0" u="none" strike="noStrike" kern="1200" cap="none" spc="0" normalizeH="0" baseline="0" noProof="0">
                <a:ln>
                  <a:noFill/>
                </a:ln>
                <a:solidFill>
                  <a:srgbClr val="F2A31B"/>
                </a:solidFill>
                <a:effectLst/>
                <a:uLnTx/>
                <a:uFillTx/>
                <a:latin typeface="Aptos"/>
                <a:ea typeface="Calibri"/>
                <a:cs typeface="Calibri"/>
              </a:rPr>
              <a:t>A moto a combustão foi uma boa moto. O problema mudou.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15000" y="2487168"/>
            <a:ext cx="5257800" cy="12700"/>
          </a:xfrm>
          <a:prstGeom prst="rect">
            <a:avLst/>
          </a:prstGeom>
          <a:solidFill>
            <a:srgbClr val="444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15000" y="2679192"/>
            <a:ext cx="2487168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>
                <a:ln>
                  <a:noFill/>
                </a:ln>
                <a:solidFill>
                  <a:srgbClr val="A9A69F"/>
                </a:solidFill>
                <a:effectLst/>
                <a:uLnTx/>
                <a:uFillTx/>
                <a:latin typeface="Aptos"/>
                <a:ea typeface="Calibri"/>
                <a:cs typeface="Calibri"/>
              </a:rPr>
              <a:t>O COMPROMISSO HISTÓRICO RESOLVEU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0" y="3054096"/>
            <a:ext cx="233172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2EEE6"/>
                </a:solidFill>
                <a:effectLst/>
                <a:uLnTx/>
                <a:uFillTx/>
                <a:latin typeface="Aptos"/>
                <a:ea typeface="Calibri"/>
                <a:cs typeface="Calibri"/>
              </a:rPr>
              <a:t>baixo custo
robustez
simplicidade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192" y="2679192"/>
            <a:ext cx="2871216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>
                <a:ln>
                  <a:noFill/>
                </a:ln>
                <a:solidFill>
                  <a:srgbClr val="3DD6A2"/>
                </a:solidFill>
                <a:effectLst/>
                <a:uLnTx/>
                <a:uFillTx/>
                <a:latin typeface="Aptos"/>
                <a:ea typeface="Calibri"/>
                <a:cs typeface="Calibri"/>
              </a:rPr>
              <a:t>O TRABALHO PROFISSIONAL EXIGE OUTRA EQUAÇÃO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192" y="3054096"/>
            <a:ext cx="2862072" cy="16824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F2EEE6"/>
                </a:solidFill>
                <a:effectLst/>
                <a:uLnTx/>
                <a:uFillTx/>
                <a:latin typeface="Aptos"/>
                <a:ea typeface="Calibri"/>
                <a:cs typeface="Calibri"/>
              </a:rPr>
              <a:t>produtividade + eficiência energética
ergonomia
segurança + baixo ruído
disponibilidade
conectividade
baixo custo por quilômetro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15000" y="4892040"/>
            <a:ext cx="5257800" cy="25400"/>
          </a:xfrm>
          <a:prstGeom prst="rect">
            <a:avLst/>
          </a:prstGeom>
          <a:solidFill>
            <a:srgbClr val="F2A3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15000" y="5093208"/>
            <a:ext cx="5394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A9A69F"/>
                </a:solidFill>
                <a:effectLst/>
                <a:uLnTx/>
                <a:uFillTx/>
                <a:latin typeface="Aptos"/>
                <a:ea typeface="Calibri"/>
                <a:cs typeface="Calibri"/>
              </a:rPr>
              <a:t>Não precisamos apenas eletrificar uma moto a gasolina.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15000" y="5449824"/>
            <a:ext cx="553212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2EEE6"/>
                </a:solidFill>
                <a:effectLst/>
                <a:uLnTx/>
                <a:uFillTx/>
                <a:latin typeface="Aptos"/>
                <a:ea typeface="Calibri"/>
                <a:cs typeface="Calibri"/>
              </a:rPr>
              <a:t>Precisamos de uma motocicleta que nasceu para o trabalho ultrassevero 24/7.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15000" y="6007608"/>
            <a:ext cx="54864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50" b="1" i="0" u="none" strike="noStrike" kern="1200" cap="none" spc="0" normalizeH="0" baseline="0" noProof="0">
                <a:ln>
                  <a:noFill/>
                </a:ln>
                <a:solidFill>
                  <a:srgbClr val="F2A31B"/>
                </a:solidFill>
                <a:effectLst/>
                <a:uLnTx/>
                <a:uFillTx/>
                <a:latin typeface="Aptos"/>
                <a:ea typeface="Calibri"/>
                <a:cs typeface="Calibri"/>
              </a:rPr>
              <a:t>Confortável. Resistente. Silenciosa. Baixa vibração. Zero emissão.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12648" y="6473952"/>
            <a:ext cx="10972800" cy="12700"/>
          </a:xfrm>
          <a:prstGeom prst="rect">
            <a:avLst/>
          </a:prstGeom>
          <a:solidFill>
            <a:srgbClr val="444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2648" y="6556248"/>
            <a:ext cx="9966960" cy="1737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25" b="0" i="0" u="none" strike="noStrike" kern="1200" cap="none" spc="0" normalizeH="0" baseline="0" noProof="0">
                <a:ln>
                  <a:noFill/>
                </a:ln>
                <a:solidFill>
                  <a:srgbClr val="A9A69F"/>
                </a:solidFill>
                <a:effectLst/>
                <a:uLnTx/>
                <a:uFillTx/>
                <a:latin typeface="Aptos"/>
                <a:ea typeface="Calibri"/>
                <a:cs typeface="Calibri"/>
              </a:rPr>
              <a:t>Tese de produto para uso profissional urbano; conteúdo fornecido pela Riba.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338560" y="320040"/>
            <a:ext cx="283464" cy="1920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>
                <a:ln>
                  <a:noFill/>
                </a:ln>
                <a:solidFill>
                  <a:srgbClr val="A9A69F"/>
                </a:solidFill>
                <a:effectLst/>
                <a:uLnTx/>
                <a:uFillTx/>
                <a:latin typeface="Aptos"/>
                <a:ea typeface="Calibri"/>
                <a:cs typeface="Calibri"/>
              </a:rPr>
              <a:t>05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899648" y="6556248"/>
            <a:ext cx="685800" cy="1737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25" b="0" i="0" u="none" strike="noStrike" kern="1200" cap="none" spc="0" normalizeH="0" baseline="0" noProof="0">
                <a:ln>
                  <a:noFill/>
                </a:ln>
                <a:solidFill>
                  <a:srgbClr val="A9A69F"/>
                </a:solidFill>
                <a:effectLst/>
                <a:uLnTx/>
                <a:uFillTx/>
                <a:latin typeface="Aptos"/>
                <a:ea typeface="Calibri"/>
                <a:cs typeface="Calibri"/>
              </a:rPr>
              <a:t>05 / 25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2648" y="347472"/>
            <a:ext cx="429768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3DD6A2"/>
                </a:solidFill>
                <a:latin typeface="Aptos"/>
              </a:rPr>
              <a:t>A ELETRIFICAÇÃO PERMITE MUDAR ESSA LÓGICA.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676656"/>
            <a:ext cx="5303520" cy="10241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3100" b="1">
                <a:solidFill>
                  <a:srgbClr val="F2EEE6"/>
                </a:solidFill>
                <a:latin typeface="Aptos Display"/>
              </a:rPr>
              <a:t>O MOTOR ELÉTRICO MUDA A</a:t>
            </a:r>
          </a:p>
          <a:p>
            <a:pPr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3100" b="1">
                <a:solidFill>
                  <a:srgbClr val="F2A31B"/>
                </a:solidFill>
                <a:latin typeface="Aptos Display"/>
              </a:rPr>
              <a:t>ARQUITETURA DA MOTO.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883664"/>
            <a:ext cx="5230368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A9A69F"/>
                </a:solidFill>
                <a:latin typeface="Aptos"/>
              </a:rPr>
              <a:t>A complexidade pode sair das mãos do piloto
e entrar na eletrônica.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2450592"/>
            <a:ext cx="534924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2EEE6"/>
                </a:solidFill>
                <a:latin typeface="Aptos Display"/>
              </a:rPr>
              <a:t>MENOS MECÂNICA. </a:t>
            </a:r>
            <a:r>
              <a:rPr sz="2200" b="1">
                <a:solidFill>
                  <a:srgbClr val="3DD6A2"/>
                </a:solidFill>
                <a:latin typeface="Aptos Display"/>
              </a:rPr>
              <a:t>MAIS INTELIGÊNCIA.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6208" y="0"/>
            <a:ext cx="5952744" cy="334853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236208" y="3310128"/>
            <a:ext cx="5952744" cy="36576"/>
          </a:xfrm>
          <a:prstGeom prst="rect">
            <a:avLst/>
          </a:prstGeom>
          <a:solidFill>
            <a:srgbClr val="F2A31B"/>
          </a:solidFill>
          <a:ln>
            <a:solidFill>
              <a:srgbClr val="F2A3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56848" y="310896"/>
            <a:ext cx="283464" cy="1920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F2EEE6"/>
                </a:solidFill>
                <a:latin typeface="Aptos"/>
              </a:rPr>
              <a:t>06</a:t>
            </a:r>
          </a:p>
        </p:txBody>
      </p:sp>
      <p:sp>
        <p:nvSpPr>
          <p:cNvPr id="9" name="Rectangle 8"/>
          <p:cNvSpPr/>
          <p:nvPr/>
        </p:nvSpPr>
        <p:spPr>
          <a:xfrm>
            <a:off x="612648" y="3547872"/>
            <a:ext cx="384048" cy="36576"/>
          </a:xfrm>
          <a:prstGeom prst="rect">
            <a:avLst/>
          </a:prstGeom>
          <a:solidFill>
            <a:srgbClr val="3DD6A2"/>
          </a:solidFill>
          <a:ln>
            <a:solidFill>
              <a:srgbClr val="3DD6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12648" y="3694176"/>
            <a:ext cx="324612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A9A69F"/>
                </a:solidFill>
                <a:latin typeface="Aptos"/>
              </a:rPr>
              <a:t>ARQUITETURA ELÉTRICA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648" y="4114800"/>
            <a:ext cx="3246120" cy="1078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dirty="0">
                <a:solidFill>
                  <a:srgbClr val="F2EEE6"/>
                </a:solidFill>
                <a:latin typeface="Aptos"/>
              </a:rPr>
              <a:t>Torque </a:t>
            </a:r>
            <a:r>
              <a:rPr sz="1450" b="0" dirty="0" err="1">
                <a:solidFill>
                  <a:srgbClr val="F2EEE6"/>
                </a:solidFill>
                <a:latin typeface="Aptos"/>
              </a:rPr>
              <a:t>imediato</a:t>
            </a:r>
            <a:r>
              <a:rPr sz="1450" b="0" dirty="0">
                <a:solidFill>
                  <a:srgbClr val="F2EEE6"/>
                </a:solidFill>
                <a:latin typeface="Aptos"/>
              </a:rPr>
              <a:t>. Controle </a:t>
            </a:r>
            <a:r>
              <a:rPr sz="1450" b="0" dirty="0" err="1">
                <a:solidFill>
                  <a:srgbClr val="F2EEE6"/>
                </a:solidFill>
                <a:latin typeface="Aptos"/>
              </a:rPr>
              <a:t>eletrônico</a:t>
            </a:r>
            <a:r>
              <a:rPr sz="1450" b="0" dirty="0">
                <a:solidFill>
                  <a:srgbClr val="F2EEE6"/>
                </a:solidFill>
                <a:latin typeface="Aptos"/>
              </a:rPr>
              <a:t>.
Menos </a:t>
            </a:r>
            <a:r>
              <a:rPr sz="1450" b="0" dirty="0" err="1">
                <a:solidFill>
                  <a:srgbClr val="F2EEE6"/>
                </a:solidFill>
                <a:latin typeface="Aptos"/>
              </a:rPr>
              <a:t>componentes</a:t>
            </a:r>
            <a:r>
              <a:rPr sz="1450" b="0" dirty="0">
                <a:solidFill>
                  <a:srgbClr val="F2EEE6"/>
                </a:solidFill>
                <a:latin typeface="Aptos"/>
              </a:rPr>
              <a:t> </a:t>
            </a:r>
            <a:r>
              <a:rPr sz="1450" b="0" dirty="0" err="1">
                <a:solidFill>
                  <a:srgbClr val="F2EEE6"/>
                </a:solidFill>
                <a:latin typeface="Aptos"/>
              </a:rPr>
              <a:t>mecânicos</a:t>
            </a:r>
            <a:r>
              <a:rPr sz="1450" b="0" dirty="0">
                <a:solidFill>
                  <a:srgbClr val="F2EEE6"/>
                </a:solidFill>
                <a:latin typeface="Aptos"/>
              </a:rPr>
              <a:t>.
Menos </a:t>
            </a:r>
            <a:r>
              <a:rPr sz="1450" b="0" dirty="0" err="1">
                <a:solidFill>
                  <a:srgbClr val="F2EEE6"/>
                </a:solidFill>
                <a:latin typeface="Aptos"/>
              </a:rPr>
              <a:t>manutenção</a:t>
            </a:r>
            <a:r>
              <a:rPr sz="1450" b="0" dirty="0">
                <a:solidFill>
                  <a:srgbClr val="F2EEE6"/>
                </a:solidFill>
                <a:latin typeface="Aptos"/>
              </a:rPr>
              <a:t>.
Software. </a:t>
            </a:r>
            <a:r>
              <a:rPr sz="1450" b="0" dirty="0" err="1">
                <a:solidFill>
                  <a:srgbClr val="F2EEE6"/>
                </a:solidFill>
                <a:latin typeface="Aptos"/>
              </a:rPr>
              <a:t>Telemetria</a:t>
            </a:r>
            <a:r>
              <a:rPr sz="1450" b="0" dirty="0">
                <a:solidFill>
                  <a:srgbClr val="F2EEE6"/>
                </a:solidFill>
                <a:latin typeface="Aptos"/>
              </a:rPr>
              <a:t>. </a:t>
            </a:r>
            <a:r>
              <a:rPr sz="1450" b="0" dirty="0" err="1">
                <a:solidFill>
                  <a:srgbClr val="F2EEE6"/>
                </a:solidFill>
                <a:latin typeface="Aptos"/>
              </a:rPr>
              <a:t>Conectividade</a:t>
            </a:r>
            <a:r>
              <a:rPr sz="1450" b="0" dirty="0">
                <a:solidFill>
                  <a:srgbClr val="F2EEE6"/>
                </a:solidFill>
                <a:latin typeface="Aptos"/>
              </a:rPr>
              <a:t>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33087" y="3547872"/>
            <a:ext cx="384048" cy="36576"/>
          </a:xfrm>
          <a:prstGeom prst="rect">
            <a:avLst/>
          </a:prstGeom>
          <a:solidFill>
            <a:srgbClr val="F2A31B"/>
          </a:solidFill>
          <a:ln>
            <a:solidFill>
              <a:srgbClr val="F2A3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133087" y="3694176"/>
            <a:ext cx="379476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2EEE6"/>
                </a:solidFill>
                <a:latin typeface="Aptos"/>
              </a:rPr>
              <a:t>UMA MOTO PROFISSIONAL PODE SER
DESENHADA EM TORNO DO TRABALHO.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33087" y="4297680"/>
            <a:ext cx="3794760" cy="11521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rgbClr val="F2EEE6"/>
                </a:solidFill>
                <a:latin typeface="Aptos"/>
              </a:rPr>
              <a:t>Banco. Manetes. Ergonomia.
Apoio dos pés. Suspensão. Carga.
Iluminação. Conectividade. Telemetria.
Segurança.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33087" y="5440680"/>
            <a:ext cx="379476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A9A69F"/>
                </a:solidFill>
                <a:latin typeface="Aptos"/>
              </a:rPr>
              <a:t>Não é luxo.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33087" y="5696712"/>
            <a:ext cx="37947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3DD6A2"/>
                </a:solidFill>
                <a:latin typeface="Aptos Display"/>
              </a:rPr>
              <a:t>É produtividade.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93024" y="3547872"/>
            <a:ext cx="384048" cy="36576"/>
          </a:xfrm>
          <a:prstGeom prst="rect">
            <a:avLst/>
          </a:prstGeom>
          <a:solidFill>
            <a:srgbClr val="3DD6A2"/>
          </a:solidFill>
          <a:ln>
            <a:solidFill>
              <a:srgbClr val="3DD6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193024" y="3694176"/>
            <a:ext cx="338328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F2EEE6"/>
                </a:solidFill>
                <a:latin typeface="Aptos"/>
              </a:rPr>
              <a:t>ELA PODE SER MAIS SILENCIOSA</a:t>
            </a:r>
            <a:r>
              <a:rPr lang="pt-BR" sz="1400" b="1" dirty="0">
                <a:solidFill>
                  <a:srgbClr val="F2EEE6"/>
                </a:solidFill>
                <a:latin typeface="Aptos"/>
              </a:rPr>
              <a:t> E LIMPA</a:t>
            </a:r>
            <a:endParaRPr sz="1400" b="1" dirty="0">
              <a:solidFill>
                <a:srgbClr val="F2EEE6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93024" y="4059935"/>
            <a:ext cx="33832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A9A69F"/>
                </a:solidFill>
                <a:latin typeface="Aptos"/>
              </a:rPr>
              <a:t>Ruído também é uma externalidade urbana.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93024" y="4425696"/>
            <a:ext cx="3383280" cy="6035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rgbClr val="F2EEE6"/>
                </a:solidFill>
                <a:latin typeface="Aptos"/>
              </a:rPr>
              <a:t>Motor. Escapamento / queimaduras.
Vibração. Ruído mecânico.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74736" y="4864607"/>
            <a:ext cx="338328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dirty="0">
                <a:solidFill>
                  <a:srgbClr val="A9A69F"/>
                </a:solidFill>
                <a:latin typeface="Aptos"/>
              </a:rPr>
              <a:t>A </a:t>
            </a:r>
            <a:r>
              <a:rPr sz="1400" b="0" dirty="0" err="1">
                <a:solidFill>
                  <a:srgbClr val="A9A69F"/>
                </a:solidFill>
                <a:latin typeface="Aptos"/>
              </a:rPr>
              <a:t>eletrificação</a:t>
            </a:r>
            <a:r>
              <a:rPr sz="1400" b="0" dirty="0">
                <a:solidFill>
                  <a:srgbClr val="A9A69F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A9A69F"/>
                </a:solidFill>
                <a:latin typeface="Aptos"/>
              </a:rPr>
              <a:t>elimina</a:t>
            </a:r>
            <a:r>
              <a:rPr sz="1400" b="0" dirty="0">
                <a:solidFill>
                  <a:srgbClr val="A9A69F"/>
                </a:solidFill>
                <a:latin typeface="Aptos"/>
              </a:rPr>
              <a:t> as </a:t>
            </a:r>
            <a:r>
              <a:rPr sz="1400" b="0" dirty="0" err="1">
                <a:solidFill>
                  <a:srgbClr val="A9A69F"/>
                </a:solidFill>
                <a:latin typeface="Aptos"/>
              </a:rPr>
              <a:t>emissões</a:t>
            </a:r>
            <a:r>
              <a:rPr sz="1400" b="0" dirty="0">
                <a:solidFill>
                  <a:srgbClr val="A9A69F"/>
                </a:solidFill>
                <a:latin typeface="Aptos"/>
              </a:rPr>
              <a:t> do </a:t>
            </a:r>
            <a:r>
              <a:rPr sz="1400" b="0" dirty="0" err="1">
                <a:solidFill>
                  <a:srgbClr val="A9A69F"/>
                </a:solidFill>
                <a:latin typeface="Aptos"/>
              </a:rPr>
              <a:t>escapamento</a:t>
            </a:r>
            <a:r>
              <a:rPr sz="1400" b="0" dirty="0">
                <a:solidFill>
                  <a:srgbClr val="A9A69F"/>
                </a:solidFill>
                <a:latin typeface="Aptos"/>
              </a:rPr>
              <a:t> e </a:t>
            </a:r>
            <a:r>
              <a:rPr sz="1400" b="0" dirty="0" err="1">
                <a:solidFill>
                  <a:srgbClr val="A9A69F"/>
                </a:solidFill>
                <a:latin typeface="Aptos"/>
              </a:rPr>
              <a:t>reduz</a:t>
            </a:r>
            <a:r>
              <a:rPr sz="1400" b="0" dirty="0">
                <a:solidFill>
                  <a:srgbClr val="A9A69F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A9A69F"/>
                </a:solidFill>
                <a:latin typeface="Aptos"/>
              </a:rPr>
              <a:t>drasticamente</a:t>
            </a:r>
            <a:r>
              <a:rPr sz="1400" b="0" dirty="0">
                <a:solidFill>
                  <a:srgbClr val="A9A69F"/>
                </a:solidFill>
                <a:latin typeface="Aptos"/>
              </a:rPr>
              <a:t> o </a:t>
            </a:r>
            <a:r>
              <a:rPr sz="1400" b="0" dirty="0" err="1">
                <a:solidFill>
                  <a:srgbClr val="A9A69F"/>
                </a:solidFill>
                <a:latin typeface="Aptos"/>
              </a:rPr>
              <a:t>ruído</a:t>
            </a:r>
            <a:r>
              <a:rPr sz="1400" b="0" dirty="0">
                <a:solidFill>
                  <a:srgbClr val="A9A69F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A9A69F"/>
                </a:solidFill>
                <a:latin typeface="Aptos"/>
              </a:rPr>
              <a:t>associado</a:t>
            </a:r>
            <a:r>
              <a:rPr sz="1400" b="0" dirty="0">
                <a:solidFill>
                  <a:srgbClr val="A9A69F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A9A69F"/>
                </a:solidFill>
                <a:latin typeface="Aptos"/>
              </a:rPr>
              <a:t>ao</a:t>
            </a:r>
            <a:r>
              <a:rPr sz="1400" b="0" dirty="0">
                <a:solidFill>
                  <a:srgbClr val="A9A69F"/>
                </a:solidFill>
                <a:latin typeface="Aptos"/>
              </a:rPr>
              <a:t> motor de </a:t>
            </a:r>
            <a:r>
              <a:rPr sz="1400" b="0" dirty="0" err="1">
                <a:solidFill>
                  <a:srgbClr val="A9A69F"/>
                </a:solidFill>
                <a:latin typeface="Aptos"/>
              </a:rPr>
              <a:t>combustão</a:t>
            </a:r>
            <a:r>
              <a:rPr sz="1400" b="0" dirty="0">
                <a:solidFill>
                  <a:srgbClr val="A9A69F"/>
                </a:solidFill>
                <a:latin typeface="Aptos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93024" y="5468112"/>
            <a:ext cx="338328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F2EEE6"/>
                </a:solidFill>
                <a:latin typeface="Aptos"/>
              </a:rPr>
              <a:t>A cidade não precisa apenas de veículos menores.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74736" y="5875021"/>
            <a:ext cx="33832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3DD6A2"/>
                </a:solidFill>
                <a:latin typeface="Aptos"/>
              </a:rPr>
              <a:t>PRECISA DE VEÍCULOS MAIS SILENCIOSOS.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612648" y="6309360"/>
            <a:ext cx="10972800" cy="0"/>
          </a:xfrm>
          <a:prstGeom prst="line">
            <a:avLst/>
          </a:prstGeom>
          <a:ln w="12700">
            <a:solidFill>
              <a:srgbClr val="4444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12648" y="6400800"/>
            <a:ext cx="6720840" cy="210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F2EEE6"/>
                </a:solidFill>
                <a:latin typeface="Aptos"/>
              </a:rPr>
              <a:t>A MOTO PODE SER A FERRAMENTA DE TRABALHO MAIS BEM PROJETADA DA CIDADE.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899648" y="6428232"/>
            <a:ext cx="685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25" b="0">
                <a:solidFill>
                  <a:srgbClr val="A9A69F"/>
                </a:solidFill>
                <a:latin typeface="Aptos"/>
              </a:rPr>
              <a:t>06 / 25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8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2286000"/>
            <a:ext cx="9448495" cy="19287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/>
              <a:defRPr sz="3200" b="1">
                <a:solidFill>
                  <a:srgbClr val="FFFFFF"/>
                </a:solidFill>
                <a:latin typeface="Arial"/>
              </a:defRPr>
            </a:pP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 FUTURO NÃO É “UM VEÍCULO VENCER”.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>
                <a:solidFill>
                  <a:srgbClr val="00C873"/>
                </a:solidFill>
                <a:latin typeface="Arial"/>
              </a:defRPr>
            </a:pPr>
            <a:r>
              <a:rPr kumimoji="0" sz="4000" b="1" i="0" u="none" strike="noStrike" kern="1200" cap="none" spc="0" normalizeH="0" baseline="0" noProof="0" dirty="0">
                <a:ln>
                  <a:noFill/>
                </a:ln>
                <a:solidFill>
                  <a:srgbClr val="00C87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É CADA VEÍCULO OCUPAR O SEU </a:t>
            </a:r>
            <a:r>
              <a:rPr lang="pt-BR" sz="4000" b="1" dirty="0">
                <a:solidFill>
                  <a:srgbClr val="00C873"/>
                </a:solidFill>
                <a:latin typeface="Arial"/>
              </a:rPr>
              <a:t>ESPAÇO VOCACIONAL</a:t>
            </a:r>
            <a:r>
              <a:rPr kumimoji="0" sz="4000" b="1" i="0" u="none" strike="noStrike" kern="1200" cap="none" spc="0" normalizeH="0" baseline="0" noProof="0" dirty="0">
                <a:ln>
                  <a:noFill/>
                </a:ln>
                <a:solidFill>
                  <a:srgbClr val="00C87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731520"/>
            <a:ext cx="10362895" cy="77970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600" b="1">
                <a:solidFill>
                  <a:srgbClr val="787878"/>
                </a:solidFill>
                <a:latin typeface="Arial"/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BICICLETA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rgbClr val="1E1E1E"/>
                </a:solidFill>
                <a:latin typeface="Arial"/>
              </a:defRPr>
            </a:pP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UMA DAS MÁQUINAS MAIS EFICIENTES DA CIDADE.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4583" y="2056863"/>
            <a:ext cx="4754880" cy="2743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800" b="1">
                <a:solidFill>
                  <a:srgbClr val="1E1E1E"/>
                </a:solidFill>
                <a:latin typeface="Arial"/>
              </a:defRPr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Para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transporte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individual: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500">
                <a:solidFill>
                  <a:srgbClr val="1E1E1E"/>
                </a:solidFill>
                <a:latin typeface="Arial"/>
              </a:defRPr>
            </a:pP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baixo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peso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500">
                <a:solidFill>
                  <a:srgbClr val="1E1E1E"/>
                </a:solidFill>
                <a:latin typeface="Arial"/>
              </a:defRPr>
            </a:pP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baixo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consumo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energia</a:t>
            </a: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500">
                <a:solidFill>
                  <a:srgbClr val="1E1E1E"/>
                </a:solidFill>
                <a:latin typeface="Arial"/>
              </a:defRPr>
            </a:pP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pequena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ocupação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do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espaço</a:t>
            </a: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500">
                <a:solidFill>
                  <a:srgbClr val="1E1E1E"/>
                </a:solidFill>
                <a:latin typeface="Arial"/>
              </a:defRPr>
            </a:pP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agilidade</a:t>
            </a: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500">
                <a:solidFill>
                  <a:srgbClr val="1E1E1E"/>
                </a:solidFill>
                <a:latin typeface="Arial"/>
              </a:defRPr>
            </a:pP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baixo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custo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operacional</a:t>
            </a: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5847" y="2056863"/>
            <a:ext cx="4754880" cy="2743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800" b="1">
                <a:solidFill>
                  <a:srgbClr val="00C873"/>
                </a:solidFill>
                <a:latin typeface="Arial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0C87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E, quando recebe assistência elétrica: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500">
                <a:solidFill>
                  <a:srgbClr val="1E1E1E"/>
                </a:solidFill>
                <a:latin typeface="Arial"/>
              </a:defRPr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sobe melhor.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500">
                <a:solidFill>
                  <a:srgbClr val="1E1E1E"/>
                </a:solidFill>
                <a:latin typeface="Arial"/>
              </a:defRPr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percorre mais distância.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500">
                <a:solidFill>
                  <a:srgbClr val="1E1E1E"/>
                </a:solidFill>
                <a:latin typeface="Arial"/>
              </a:defRPr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exige menos esforço.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500">
                <a:solidFill>
                  <a:srgbClr val="1E1E1E"/>
                </a:solidFill>
                <a:latin typeface="Arial"/>
              </a:defRPr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amplia o público que consegue utilizá-la.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852160"/>
            <a:ext cx="10362895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787878"/>
                </a:solidFill>
                <a:latin typeface="Arial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BICICLETA ELÉTRICA = MOBILIDADE INDIVIDUAL COM ASSISTÊNCIA.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619F53-DC20-EB26-F624-3E8924339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9140" y="4141033"/>
            <a:ext cx="3388277" cy="254120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731520"/>
            <a:ext cx="10362895" cy="77970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600" b="1">
                <a:solidFill>
                  <a:srgbClr val="787878"/>
                </a:solidFill>
                <a:latin typeface="Arial"/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BICICLETA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rgbClr val="1E1E1E"/>
                </a:solidFill>
                <a:latin typeface="Arial"/>
              </a:defRPr>
            </a:pP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ÓTIMA FERRAMENTA DE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LOCOMOÇÃO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560320"/>
            <a:ext cx="4754880" cy="2743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1600">
                <a:solidFill>
                  <a:srgbClr val="1E1E1E"/>
                </a:solidFill>
                <a:latin typeface="Arial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Pequenas cargas.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1600">
                <a:solidFill>
                  <a:srgbClr val="1E1E1E"/>
                </a:solidFill>
                <a:latin typeface="Arial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Entregas leves.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1600">
                <a:solidFill>
                  <a:srgbClr val="1E1E1E"/>
                </a:solidFill>
                <a:latin typeface="Arial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Percursos curtos e médios.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1600">
                <a:solidFill>
                  <a:srgbClr val="1E1E1E"/>
                </a:solidFill>
                <a:latin typeface="Arial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Trabalhos ocasionais.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1600">
                <a:solidFill>
                  <a:srgbClr val="1E1E1E"/>
                </a:solidFill>
                <a:latin typeface="Arial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Operações em regiões densas.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2560320"/>
            <a:ext cx="4754880" cy="2743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800">
                <a:solidFill>
                  <a:srgbClr val="787878"/>
                </a:solidFill>
                <a:latin typeface="Arial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Não precisa substituir a motocicleta.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rgbClr val="1E1E1E"/>
                </a:solidFill>
                <a:latin typeface="Arial"/>
              </a:defRPr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Precisa ser utilizada onde é melhor.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486400"/>
            <a:ext cx="103628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00C873"/>
                </a:solidFill>
                <a:latin typeface="Arial"/>
              </a:defRPr>
            </a:pPr>
            <a:r>
              <a:rPr kumimoji="0" sz="2200" b="1" i="0" u="none" strike="noStrike" kern="1200" cap="none" spc="0" normalizeH="0" baseline="0" noProof="0">
                <a:ln>
                  <a:noFill/>
                </a:ln>
                <a:solidFill>
                  <a:srgbClr val="00C87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PARA CARGA LEVE E DISTÂNCIAS COMPATÍVEIS,</a:t>
            </a:r>
            <a:br>
              <a:rPr kumimoji="0" sz="2200" b="1" i="0" u="none" strike="noStrike" kern="1200" cap="none" spc="0" normalizeH="0" baseline="0" noProof="0">
                <a:ln>
                  <a:noFill/>
                </a:ln>
                <a:solidFill>
                  <a:srgbClr val="00C87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sz="2200" b="1" i="0" u="none" strike="noStrike" kern="1200" cap="none" spc="0" normalizeH="0" baseline="0" noProof="0">
                <a:ln>
                  <a:noFill/>
                </a:ln>
                <a:solidFill>
                  <a:srgbClr val="00C87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BICICLETA É DIFÍCIL DE VENCER.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466716-B8FF-E245-3887-34B75DF28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659" y="3830164"/>
            <a:ext cx="3781709" cy="252245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731520"/>
            <a:ext cx="10362895" cy="77970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600" b="1">
                <a:solidFill>
                  <a:srgbClr val="787878"/>
                </a:solidFill>
                <a:latin typeface="Arial"/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PATINETE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rgbClr val="1E1E1E"/>
                </a:solidFill>
                <a:latin typeface="Arial"/>
              </a:defRPr>
            </a:pP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 PATINETE TAMBÉM TEM O SEU LUGAR.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0225" y="2750695"/>
            <a:ext cx="4754880" cy="3200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1600">
                <a:solidFill>
                  <a:srgbClr val="1E1E1E"/>
                </a:solidFill>
                <a:latin typeface="Arial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Leve.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1600">
                <a:solidFill>
                  <a:srgbClr val="1E1E1E"/>
                </a:solidFill>
                <a:latin typeface="Arial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Compacto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1600">
                <a:solidFill>
                  <a:srgbClr val="1E1E1E"/>
                </a:solidFill>
                <a:latin typeface="Arial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Ágil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1600">
                <a:solidFill>
                  <a:srgbClr val="1E1E1E"/>
                </a:solidFill>
                <a:latin typeface="Arial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Fácil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estacionar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1600">
                <a:solidFill>
                  <a:srgbClr val="1E1E1E"/>
                </a:solidFill>
                <a:latin typeface="Arial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Excelente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para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curtas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distâncias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0878" y="1870023"/>
            <a:ext cx="4754880" cy="2743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1800">
                <a:solidFill>
                  <a:srgbClr val="787878"/>
                </a:solidFill>
                <a:latin typeface="Arial"/>
              </a:defRPr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Mas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existe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uma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característica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física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importante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>
                <a:solidFill>
                  <a:srgbClr val="FF6E40"/>
                </a:solidFill>
                <a:latin typeface="Arial"/>
              </a:defRPr>
            </a:pPr>
            <a:r>
              <a:rPr kumimoji="0" sz="3600" b="1" i="0" u="none" strike="noStrike" kern="1200" cap="none" spc="0" normalizeH="0" baseline="0" noProof="0" dirty="0">
                <a:ln>
                  <a:noFill/>
                </a:ln>
                <a:solidFill>
                  <a:srgbClr val="FF6E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RODAS PEQUENAS.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EFF4B1-172D-E4E3-7966-C4B009E758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6896" y="3352451"/>
            <a:ext cx="4318862" cy="323914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731520"/>
            <a:ext cx="10362895" cy="77970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600" b="1">
                <a:solidFill>
                  <a:srgbClr val="787878"/>
                </a:solidFill>
                <a:latin typeface="Arial"/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PATINETE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rgbClr val="FF6E40"/>
                </a:solidFill>
                <a:latin typeface="Arial"/>
              </a:defRPr>
            </a:pP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FF6E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RODA PEQUENA COBRA UM PREÇO.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194560"/>
            <a:ext cx="4114800" cy="2926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500">
                <a:solidFill>
                  <a:srgbClr val="1E1E1E"/>
                </a:solidFill>
                <a:latin typeface="Arial"/>
              </a:defRPr>
            </a:pP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Buracos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500">
                <a:solidFill>
                  <a:srgbClr val="1E1E1E"/>
                </a:solidFill>
                <a:latin typeface="Arial"/>
              </a:defRPr>
            </a:pP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Depressões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500">
                <a:solidFill>
                  <a:srgbClr val="1E1E1E"/>
                </a:solidFill>
                <a:latin typeface="Arial"/>
              </a:defRPr>
            </a:pP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Juntas.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500">
                <a:solidFill>
                  <a:srgbClr val="1E1E1E"/>
                </a:solidFill>
                <a:latin typeface="Arial"/>
              </a:defRPr>
            </a:pP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Desníveis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500">
                <a:solidFill>
                  <a:srgbClr val="1E1E1E"/>
                </a:solidFill>
                <a:latin typeface="Arial"/>
              </a:defRPr>
            </a:pP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Pavimento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irregular.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787878"/>
                </a:solidFill>
                <a:latin typeface="Arial"/>
              </a:defRPr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Quanto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menor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roda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maior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influência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relativa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uma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irregularidade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0" y="2194560"/>
            <a:ext cx="5790895" cy="2926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300">
                <a:solidFill>
                  <a:srgbClr val="1E1E1E"/>
                </a:solidFill>
                <a:latin typeface="Arial"/>
              </a:defRPr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OECD aponta que rodas maiores melhoram a capacidade de superar obstáculos e a estabilidade; scooters de rodas pequenas são mais sensíveis às irregularidades da via.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>
                <a:solidFill>
                  <a:srgbClr val="1E1E1E"/>
                </a:solidFill>
                <a:latin typeface="Arial"/>
              </a:defRPr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Estudos experimentais recentes também encontraram menor estabilidade em dispositivos de rodas pequenas e recomendaram maior diâmetro de roda e suspensão como medidas de segurança.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486400"/>
            <a:ext cx="103628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rgbClr val="1E1E1E"/>
                </a:solidFill>
                <a:latin typeface="Arial"/>
              </a:defRPr>
            </a:pPr>
            <a:r>
              <a:rPr kumimoji="0" sz="2800" b="1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NÃO É DEFEITO. É FÍSICA.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2EB17B-6B4A-45BB-68FB-B88FB5C7C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7657" y="3657600"/>
            <a:ext cx="5328379" cy="300104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731520"/>
            <a:ext cx="10362895" cy="77970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600" b="1">
                <a:solidFill>
                  <a:srgbClr val="787878"/>
                </a:solidFill>
                <a:latin typeface="Arial"/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PATINETE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rgbClr val="1E1E1E"/>
                </a:solidFill>
                <a:latin typeface="Arial"/>
              </a:defRPr>
            </a:pP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PORTANTO, O PATINETE É EXCELENTE NO LUGAR CERTO.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194560"/>
            <a:ext cx="4754880" cy="2743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600">
                <a:solidFill>
                  <a:srgbClr val="1E1E1E"/>
                </a:solidFill>
                <a:latin typeface="Arial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Piso liso.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600">
                <a:solidFill>
                  <a:srgbClr val="1E1E1E"/>
                </a:solidFill>
                <a:latin typeface="Arial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Boa pavimentação.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600">
                <a:solidFill>
                  <a:srgbClr val="1E1E1E"/>
                </a:solidFill>
                <a:latin typeface="Arial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Poucas irregularidades.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600">
                <a:solidFill>
                  <a:srgbClr val="1E1E1E"/>
                </a:solidFill>
                <a:latin typeface="Arial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Percursos curtos.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600">
                <a:solidFill>
                  <a:srgbClr val="1E1E1E"/>
                </a:solidFill>
                <a:latin typeface="Arial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Infraestrutura adequada.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0" y="2377440"/>
            <a:ext cx="5029200" cy="2743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2000">
                <a:solidFill>
                  <a:srgbClr val="787878"/>
                </a:solidFill>
                <a:latin typeface="Arial"/>
              </a:defRPr>
            </a:pP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78787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 problema não é o patinete.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>
                <a:solidFill>
                  <a:srgbClr val="FF6E40"/>
                </a:solidFill>
                <a:latin typeface="Arial"/>
              </a:defRPr>
            </a:pP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srgbClr val="FF6E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É COLOCAR UM VEÍCULO DE RODA PEQUENA EM UMA CIDADE DE PAVIMENTO RUIM.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2CF185-47EE-99ED-EA81-9EA8E71C9B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266"/>
          <a:stretch>
            <a:fillRect/>
          </a:stretch>
        </p:blipFill>
        <p:spPr>
          <a:xfrm>
            <a:off x="7069361" y="4188218"/>
            <a:ext cx="2434404" cy="24533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BEBFCE-A31D-41CF-9982-9D0A0FA10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024050"/>
            <a:ext cx="4183031" cy="278171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6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FFFFFF"/>
                </a:solidFill>
                <a:latin typeface="Helvetica"/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A CHINA JÁ MOSTROU O QUE PODE ACONTECER.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45920"/>
            <a:ext cx="1069848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  <a:latin typeface="Arial"/>
              </a:defRPr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indústria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moderna de 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e-bikes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chinesas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ganhou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escala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no final dos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anos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1990.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291840"/>
            <a:ext cx="1069848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>
                <a:solidFill>
                  <a:srgbClr val="10B981"/>
                </a:solidFill>
                <a:latin typeface="Helvetica"/>
              </a:defRPr>
            </a:pPr>
            <a:r>
              <a:rPr kumimoji="0" sz="3600" b="1" i="0" u="none" strike="noStrike" kern="1200" cap="none" spc="0" normalizeH="0" baseline="0" noProof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40 MIL (1998)  ➔  10 MILHÕES (2005)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8A94A6"/>
                </a:solidFill>
                <a:latin typeface="Arial"/>
              </a:defRPr>
            </a:pP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Aproximadamente 250 vezes em sete anos.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8A94A6"/>
                </a:solidFill>
                <a:latin typeface="Arial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Fonte: UC Davis / Weinert et al.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70F483-5C49-3DAF-783A-3166A6E84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6568" y="4279173"/>
            <a:ext cx="2871085" cy="186581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6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FFFFFF"/>
                </a:solidFill>
                <a:latin typeface="Helvetica"/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A TECNOLOGIA ESCALA QUANDO ENCONTRA UMA NECESSIDADE.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8A94A6"/>
                </a:solidFill>
                <a:latin typeface="Arial"/>
              </a:defRPr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China não esperou o veículo perfeito. Eletrificou primeiro o veículo que fazia sentido para a cidade.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926080"/>
            <a:ext cx="1069848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FFFFFF"/>
                </a:solidFill>
                <a:latin typeface="Helvetica"/>
              </a:defRPr>
            </a:pP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 •  Tecnologia   •  Preço   •  Regulação   •  Congestionamento   •  Necessidade de mobilidade   •  Infraestrutura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10B981"/>
                </a:solidFill>
                <a:latin typeface="Arial"/>
              </a:defRPr>
            </a:pPr>
            <a:r>
              <a:rPr kumimoji="0" sz="2200" b="0" i="0" u="none" strike="noStrike" kern="1200" cap="none" spc="0" normalizeH="0" baseline="0" noProof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Tudo aconteceu ao mesmo tempo.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DFB1B4-A85C-6137-169D-BA74B5067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200" y="3619192"/>
            <a:ext cx="4310648" cy="287304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6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FFFFFF"/>
                </a:solidFill>
                <a:latin typeface="Helvetica"/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O BRASIL TEM UMA OPORTUNIDADE PARECIDA.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50292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8A94A6"/>
                </a:solidFill>
                <a:latin typeface="Arial"/>
              </a:defRPr>
            </a:pPr>
            <a:r>
              <a:rPr kumimoji="0" sz="2200" b="0" i="0" u="none" strike="noStrike" kern="1200" cap="none" spc="0" normalizeH="0" baseline="0" noProof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Não precisamos copiar a China. Precisamos aprender com ela.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FFFFFF"/>
                </a:solidFill>
                <a:latin typeface="Helvetica"/>
              </a:defRPr>
            </a:pP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O Brasil tem as condições ideais: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8A94A6"/>
                </a:solidFill>
                <a:latin typeface="Arial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grandes cidades &amp; congestionamento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8A94A6"/>
                </a:solidFill>
                <a:latin typeface="Arial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forte cultura de duas rodas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8A94A6"/>
                </a:solidFill>
                <a:latin typeface="Arial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gig economy &amp; e-commerce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8A94A6"/>
                </a:solidFill>
                <a:latin typeface="Arial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logística de última milha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8A94A6"/>
                </a:solidFill>
                <a:latin typeface="Arial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matriz elétrica limpa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8A94A6"/>
                </a:solidFill>
                <a:latin typeface="Arial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mercado enorme de motocicletas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80760" y="2437210"/>
            <a:ext cx="521208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>
                <a:solidFill>
                  <a:srgbClr val="10B981"/>
                </a:solidFill>
                <a:latin typeface="Helvetica"/>
              </a:defRPr>
            </a:pPr>
            <a:r>
              <a:rPr kumimoji="0" sz="3600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QUEM VAI CONSTRUIR A PRÓXIMA GERAÇÃO?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6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FFFFFF"/>
                </a:solidFill>
                <a:latin typeface="Helvetica"/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A ENERGIA PRECISA ACOMPANHAR O TRABALHO.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106984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2200">
                <a:solidFill>
                  <a:srgbClr val="8A94A6"/>
                </a:solidFill>
                <a:latin typeface="Arial"/>
              </a:defRPr>
            </a:pP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Eletrificar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 moto é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só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metade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da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equação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A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outra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metade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é a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energia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b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Para quem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usa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 moto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intensivamente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tempo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parado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=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perda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produtividade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298742"/>
            <a:ext cx="1069848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rgbClr val="10B981"/>
                </a:solidFill>
                <a:latin typeface="Helvetica"/>
              </a:defRPr>
            </a:pP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DE CARREGAR A BATERIA ➔ PARA TROCAR A BATERIA (SWAP)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FFFFFF"/>
                </a:solidFill>
                <a:latin typeface="Arial"/>
              </a:defRPr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Bateria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descarregada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entra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Bateria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carregada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sai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Em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minutos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A moto volta para a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rua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</p:txBody>
      </p:sp>
      <p:pic>
        <p:nvPicPr>
          <p:cNvPr id="12" name="RIBA_SWAP">
            <a:hlinkClick r:id="" action="ppaction://media"/>
            <a:extLst>
              <a:ext uri="{FF2B5EF4-FFF2-40B4-BE49-F238E27FC236}">
                <a16:creationId xmlns:a16="http://schemas.microsoft.com/office/drawing/2014/main" id="{792069E6-7412-5D96-B25E-5A8505C514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54406" y="3970619"/>
            <a:ext cx="4482882" cy="25216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6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6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FFFFFF"/>
                </a:solidFill>
                <a:latin typeface="Helvetica"/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A ESTAÇÃO VIRA PARTE DO POWERTRAIN. A BATERIA É UM ATIVO.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6431"/>
            <a:ext cx="32918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10B981"/>
                </a:solidFill>
                <a:latin typeface="Helvetica"/>
              </a:defRPr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SWAP É INTELIGÊNCIA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FFFFFF"/>
                </a:solidFill>
                <a:latin typeface="Arial"/>
              </a:defRPr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disponibilidade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FFFFFF"/>
                </a:solidFill>
                <a:latin typeface="Arial"/>
              </a:defRPr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gestão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energia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FFFFFF"/>
                </a:solidFill>
                <a:latin typeface="Arial"/>
              </a:defRPr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segurança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&amp;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rastreabilidade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FFFFFF"/>
                </a:solidFill>
                <a:latin typeface="Arial"/>
              </a:defRPr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controle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 temp / SOC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FFFFFF"/>
                </a:solidFill>
                <a:latin typeface="Arial"/>
              </a:defRPr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manutenção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preditiva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97680" y="866431"/>
            <a:ext cx="32918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10B981"/>
                </a:solidFill>
                <a:latin typeface="Helvetica"/>
              </a:defRPr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A BATERIA É UM ATIVO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FFFFFF"/>
                </a:solidFill>
                <a:latin typeface="Arial"/>
              </a:defRPr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monitorada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FFFFFF"/>
                </a:solidFill>
                <a:latin typeface="Arial"/>
              </a:defRPr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diagnosticada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FFFFFF"/>
                </a:solidFill>
                <a:latin typeface="Arial"/>
              </a:defRPr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reparada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&amp;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reclassificada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FFFFFF"/>
                </a:solidFill>
                <a:latin typeface="Arial"/>
              </a:defRPr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reutilizada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FFFFFF"/>
                </a:solidFill>
                <a:latin typeface="Arial"/>
              </a:defRPr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reciclada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46720" y="759923"/>
            <a:ext cx="32918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10B981"/>
                </a:solidFill>
                <a:latin typeface="Helvetica"/>
              </a:defRPr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ENERGIA CERTA NO MOMENTO CERTO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FFFFFF"/>
                </a:solidFill>
                <a:latin typeface="Arial"/>
              </a:defRPr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Gerenciar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temperatura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FFFFFF"/>
                </a:solidFill>
                <a:latin typeface="Arial"/>
              </a:defRPr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Gerenciar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SOC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FFFFFF"/>
                </a:solidFill>
                <a:latin typeface="Arial"/>
              </a:defRPr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Gerenciar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ciclos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FFFFFF"/>
                </a:solidFill>
                <a:latin typeface="Arial"/>
              </a:defRPr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Gerenciar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potência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&amp;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degradação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FFFFFF"/>
                </a:solidFill>
                <a:latin typeface="Arial"/>
              </a:defRPr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Aumento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da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vida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útil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16820D-D046-F47B-30A1-280F377DB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3468" y="3045923"/>
            <a:ext cx="5400263" cy="359906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6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FFFFFF"/>
                </a:solidFill>
                <a:latin typeface="Helvetica"/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A MOTO VIRA UMA PLATAFORMA CONECTADA.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0547" y="1004723"/>
            <a:ext cx="5029200" cy="2200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rgbClr val="10B981"/>
                </a:solidFill>
                <a:latin typeface="Helvetica"/>
              </a:defRPr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E AQUI ENTRA O SOFTWARE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FFFFFF"/>
                </a:solidFill>
                <a:latin typeface="Arial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Dados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gerados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por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Moto,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Bateria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Estação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Piloto e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Operação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8A94A6"/>
                </a:solidFill>
                <a:latin typeface="Arial"/>
              </a:defRPr>
            </a:pP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➔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antecipar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manutenção</a:t>
            </a: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srgbClr val="8A94A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8A94A6"/>
                </a:solidFill>
                <a:latin typeface="Arial"/>
              </a:defRPr>
            </a:pP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➔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acompanhar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degradação</a:t>
            </a: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srgbClr val="8A94A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8A94A6"/>
                </a:solidFill>
                <a:latin typeface="Arial"/>
              </a:defRPr>
            </a:pP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➔ </a:t>
            </a:r>
            <a:r>
              <a:rPr lang="pt-BR" sz="1500" dirty="0">
                <a:solidFill>
                  <a:srgbClr val="8A94A6"/>
                </a:solidFill>
                <a:latin typeface="Arial"/>
              </a:rPr>
              <a:t>zerar acidentes via </a:t>
            </a:r>
            <a:r>
              <a:rPr lang="pt-BR" sz="1500" dirty="0" err="1">
                <a:solidFill>
                  <a:srgbClr val="8A94A6"/>
                </a:solidFill>
                <a:latin typeface="Arial"/>
              </a:rPr>
              <a:t>algoritimo</a:t>
            </a:r>
            <a:r>
              <a:rPr lang="pt-BR" sz="1500" dirty="0">
                <a:solidFill>
                  <a:srgbClr val="8A94A6"/>
                </a:solidFill>
                <a:latin typeface="Arial"/>
              </a:rPr>
              <a:t> de segurança</a:t>
            </a: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srgbClr val="8A94A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8A94A6"/>
                </a:solidFill>
                <a:latin typeface="Arial"/>
              </a:defRPr>
            </a:pP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➔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gerenciar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energia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&amp; </a:t>
            </a:r>
            <a:r>
              <a:rPr kumimoji="0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emissões</a:t>
            </a: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srgbClr val="8A94A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0705" y="977741"/>
            <a:ext cx="52120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rgbClr val="10B981"/>
                </a:solidFill>
                <a:latin typeface="Helvetica"/>
              </a:defRPr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A SEGURANÇA É DIGITAL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FFFFFF"/>
                </a:solidFill>
                <a:latin typeface="Arial"/>
              </a:defRPr>
            </a:pP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Monitoramento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telemetria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</a:t>
            </a:r>
            <a:b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velocidade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aceleração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frenagem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curvas e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padrões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risco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F59E0B"/>
                </a:solidFill>
                <a:latin typeface="Helvetica"/>
              </a:defRPr>
            </a:pP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O OBJETIVO NÃO É PUNIR O PILOTO. É FAZÊ-LO VOLTAR PARA CASA.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B77B18-C3C6-D83A-8D2A-D2EDFDD65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0831" y="3929808"/>
            <a:ext cx="4018792" cy="22605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4F9040-2224-74F8-9370-8C62AA7EAF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623" y="3929808"/>
            <a:ext cx="3387290" cy="22605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A70A45-F347-0434-1670-2B8C1CE871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540" y="3929808"/>
            <a:ext cx="3387291" cy="226057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6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FFFFFF"/>
                </a:solidFill>
                <a:latin typeface="Helvetica"/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A PROFISSÃO DE MOTOFRETISTA É NOBRE.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7020" y="77678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  <a:latin typeface="Arial"/>
              </a:defRPr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Quem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pede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uma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entrega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não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está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comprando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transporte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Está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comprando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TEMPO.</a:t>
            </a:r>
            <a:b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motofretista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transforma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distância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em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tempo. E tempo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perdido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não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volta.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8A94A6"/>
                </a:solidFill>
                <a:latin typeface="Arial"/>
              </a:defRPr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Ele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conecta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cidade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move o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comércio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entrega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para quem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precisa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permite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que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pequenos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negócios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concorram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Funciona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quando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trânsito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para.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>
                <a:solidFill>
                  <a:srgbClr val="10B981"/>
                </a:solidFill>
                <a:latin typeface="Helvetica"/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NÃO É UMA PROFISSÃO MENOR. É UMA DAS PROFISSÕES QUE FAZEM A CIDADE FUNCIONAR.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8F952A-4D4B-ED2A-AC8B-DF7CA6913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010" y="4032743"/>
            <a:ext cx="11195500" cy="148083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6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FFFFFF"/>
                </a:solidFill>
                <a:latin typeface="Helvetica"/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PRODUTIVIDADE AS A SERVICE: MODELO INDUSTRIAL E FINANCEIRO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45920"/>
            <a:ext cx="24688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10B981"/>
                </a:solidFill>
                <a:latin typeface="Helvetica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A F-150 DAS DUAS RODAS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FFFFFF"/>
                </a:solidFill>
                <a:latin typeface="Arial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Robusta, confiável, projetada para carga e alta disponibilidade. Uma ferramenta de produção.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000" y="1645920"/>
            <a:ext cx="24688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10B981"/>
                </a:solidFill>
                <a:latin typeface="Helvetica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INDÚSTRIA EM MANAUS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FFFFFF"/>
                </a:solidFill>
                <a:latin typeface="Arial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Montagem local, nacionalização progressiva, fornecedores locais. Construindo uma nova cadeia estratégica.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0" y="1645920"/>
            <a:ext cx="24688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10B981"/>
                </a:solidFill>
                <a:latin typeface="Helvetica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ESCALA EXIGE CAPITAL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FFFFFF"/>
                </a:solidFill>
                <a:latin typeface="Arial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Financiamento, leasing e Lease-to-Own. O ativo precisa trabalhar para pagar o ativo.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23960" y="1645920"/>
            <a:ext cx="24688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10B981"/>
                </a:solidFill>
                <a:latin typeface="Helvetica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O PRODUTO É A PRODUTIVIDADE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FFFFFF"/>
                </a:solidFill>
                <a:latin typeface="Arial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Moto + Bateria + Swap + Energia + Manutenção + Software + Segurança em uma única experiência.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64BB87-D19B-8655-8235-E5F6A95CE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3785018"/>
            <a:ext cx="3355124" cy="18841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C6B5F7D-6496-DFA6-BEAD-701E45965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4445" y="3802401"/>
            <a:ext cx="3947909" cy="18237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1E4F68D-051B-8087-61F8-F7AA9E0C88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6423" y="3813945"/>
            <a:ext cx="3309422" cy="185520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6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FFFFFF"/>
                </a:solidFill>
                <a:latin typeface="Helvetica"/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MOBILIDADE É ACESSO À OPORTUNIDADE.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657" y="91440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  <a:latin typeface="Arial"/>
              </a:defRPr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Em 2024,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cerca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 24% dos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brasileiros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 18 a 24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anos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estavam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fora do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emprego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ou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formação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(Nem-Nem), contra 14%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na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média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da OCDE.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8A94A6"/>
                </a:solidFill>
                <a:latin typeface="Arial"/>
              </a:defRPr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Para quem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não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estudou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não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precisa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ser o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fim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Pode ser o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começo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>
                <a:solidFill>
                  <a:srgbClr val="10B981"/>
                </a:solidFill>
                <a:latin typeface="Helvetica"/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Uma ferramenta de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trabalho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pode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oferecer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: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renda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,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autonomia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,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experiência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,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disciplina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,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perspectiva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 e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dignidade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.</a:t>
            </a:r>
            <a:b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</a:b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MOBILIDADE PARA PRODUZIR RENDA É AUTONOMIA.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A01FFD-8E2C-82CF-5363-A3384A0CC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657" y="3881977"/>
            <a:ext cx="5036695" cy="28255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23B7C9-AFBF-726D-D98D-260C0CCC8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989" y="3881977"/>
            <a:ext cx="5036696" cy="282555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6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FFFFFF"/>
                </a:solidFill>
                <a:latin typeface="Helvetica"/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UMA NOVA ARQUITETURA DE MOBILIDADE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6607" y="1280160"/>
            <a:ext cx="10698480" cy="2577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  <a:latin typeface="Arial"/>
              </a:defRPr>
            </a:pP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Não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estamos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eletrificando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uma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moto. Estamos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reconstruindo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infraestrutura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da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última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milha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8A94A6"/>
                </a:solidFill>
                <a:latin typeface="Arial"/>
              </a:defRPr>
            </a:pP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Cidade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mais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densa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•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Consumidor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mais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rápido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•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Logística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mais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exigente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• Veículo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mais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inteligente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• Energia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mais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limpa •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Recarga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mais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rápida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• Software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mais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presente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• Indústria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mais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local •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Trabalhador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mais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A94A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produtivo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8A94A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>
                <a:solidFill>
                  <a:srgbClr val="F59E0B"/>
                </a:solidFill>
                <a:latin typeface="Helvetica"/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O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que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 </a:t>
            </a:r>
            <a:r>
              <a:rPr lang="pt-BR" sz="2400" b="1" dirty="0">
                <a:solidFill>
                  <a:srgbClr val="F59E0B"/>
                </a:solidFill>
                <a:latin typeface="Helvetica"/>
              </a:rPr>
              <a:t>acabou de chegar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: O VEÍCULO DESENHADO PARA TRABALHAR NESSA NOVA CIDADE.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E7465A-E9B8-E1B9-75E3-FBF43F982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1296" y="3787570"/>
            <a:ext cx="2101838" cy="27961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ACFBC0-7564-8D41-1FDA-D24B93260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862" y="4145524"/>
            <a:ext cx="1560152" cy="20802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1BB3264-E1DF-EEE2-1D5C-2CB4F2AD14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544" y="4050120"/>
            <a:ext cx="4036365" cy="227101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6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046313"/>
            <a:ext cx="5988570" cy="4026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>
                <a:solidFill>
                  <a:srgbClr val="10B981"/>
                </a:solidFill>
                <a:latin typeface="Helvetica"/>
              </a:defRPr>
            </a:pPr>
            <a:r>
              <a:rPr kumimoji="0" sz="3600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RIBA: ZERAR É MAIS DO QUE ELETRIFICAR.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FFFFFF"/>
                </a:solidFill>
                <a:latin typeface="Arial"/>
              </a:defRPr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Zero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emissões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locais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• Zero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ruído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• Zero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desperdício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• Zero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acidentes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• Zero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distância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entre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tecnologia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oportunidade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F59E0B"/>
                </a:solidFill>
                <a:latin typeface="Helvetica"/>
              </a:defRPr>
            </a:pP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A CIDADE MUDOU. O TRABALHO MUDOU. A TECNOLOGIA MUDOU.</a:t>
            </a:r>
            <a:b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</a:b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AGORA PRECISAMOS MUDAR A FERRAMENTA DE TRABALHO.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96030C-5CD0-E35E-EA9E-A3A5703B1A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121" b="8784"/>
          <a:stretch>
            <a:fillRect/>
          </a:stretch>
        </p:blipFill>
        <p:spPr>
          <a:xfrm>
            <a:off x="5870995" y="1279274"/>
            <a:ext cx="6140803" cy="379378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Riba Industrial Cinema">
  <a:themeElements>
    <a:clrScheme name="Riba Industrial Cinema">
      <a:dk1>
        <a:srgbClr val="0A0A09"/>
      </a:dk1>
      <a:lt1>
        <a:srgbClr val="FFFFFF"/>
      </a:lt1>
      <a:dk2>
        <a:srgbClr val="292923"/>
      </a:dk2>
      <a:lt2>
        <a:srgbClr val="E7E1D7"/>
      </a:lt2>
      <a:accent1>
        <a:srgbClr val="F2A31B"/>
      </a:accent1>
      <a:accent2>
        <a:srgbClr val="3DD6A2"/>
      </a:accent2>
      <a:accent3>
        <a:srgbClr val="E85D4A"/>
      </a:accent3>
      <a:accent4>
        <a:srgbClr val="6F807A"/>
      </a:accent4>
      <a:accent5>
        <a:srgbClr val="D8C7A4"/>
      </a:accent5>
      <a:accent6>
        <a:srgbClr val="7696A7"/>
      </a:accent6>
      <a:hlink>
        <a:srgbClr val="3DD6A2"/>
      </a:hlink>
      <a:folHlink>
        <a:srgbClr val="F2A31B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Riba Industrial Cinema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1789</Words>
  <Application>Microsoft Office PowerPoint</Application>
  <PresentationFormat>Widescreen</PresentationFormat>
  <Paragraphs>251</Paragraphs>
  <Slides>24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Aptos</vt:lpstr>
      <vt:lpstr>Aptos Display</vt:lpstr>
      <vt:lpstr>Arial</vt:lpstr>
      <vt:lpstr>Calibri</vt:lpstr>
      <vt:lpstr>Helvetica</vt:lpstr>
      <vt:lpstr>ChatGPT</vt:lpstr>
      <vt:lpstr>Office Theme</vt:lpstr>
      <vt:lpstr>Riba Industrial Cinema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Carlos  Augusto Serra Roma</dc:creator>
  <cp:lastModifiedBy>Carlos  Augusto Serra Roma</cp:lastModifiedBy>
  <cp:revision>4</cp:revision>
  <dcterms:created xsi:type="dcterms:W3CDTF">2026-09-07T18:08:23Z</dcterms:created>
  <dcterms:modified xsi:type="dcterms:W3CDTF">2026-09-07T21:44:41Z</dcterms:modified>
</cp:coreProperties>
</file>