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12.jpg" ContentType="image/jpg"/>
  <Override PartName="/ppt/media/image113.jpg" ContentType="image/jpg"/>
  <Override PartName="/ppt/media/image114.jpg" ContentType="image/jpg"/>
  <Override PartName="/ppt/media/image115.jpg" ContentType="image/jpg"/>
  <Override PartName="/ppt/media/image116.jpg" ContentType="image/jpg"/>
  <Override PartName="/ppt/media/image117.jpg" ContentType="image/jpg"/>
  <Override PartName="/ppt/media/image119.jpg" ContentType="image/jpg"/>
  <Override PartName="/ppt/media/image120.jpg" ContentType="image/jpg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56" r:id="rId2"/>
    <p:sldId id="472" r:id="rId3"/>
    <p:sldId id="473" r:id="rId4"/>
    <p:sldId id="1130" r:id="rId5"/>
    <p:sldId id="261" r:id="rId6"/>
    <p:sldId id="1131" r:id="rId7"/>
    <p:sldId id="1132" r:id="rId8"/>
    <p:sldId id="480" r:id="rId9"/>
    <p:sldId id="1133" r:id="rId10"/>
    <p:sldId id="264" r:id="rId11"/>
    <p:sldId id="460" r:id="rId12"/>
    <p:sldId id="269" r:id="rId13"/>
    <p:sldId id="461" r:id="rId14"/>
    <p:sldId id="462" r:id="rId15"/>
    <p:sldId id="463" r:id="rId16"/>
    <p:sldId id="464" r:id="rId17"/>
    <p:sldId id="465" r:id="rId18"/>
    <p:sldId id="466" r:id="rId19"/>
    <p:sldId id="469" r:id="rId20"/>
    <p:sldId id="477" r:id="rId21"/>
    <p:sldId id="468" r:id="rId22"/>
    <p:sldId id="476" r:id="rId23"/>
    <p:sldId id="471" r:id="rId24"/>
    <p:sldId id="1038" r:id="rId25"/>
    <p:sldId id="1066" r:id="rId26"/>
    <p:sldId id="349" r:id="rId27"/>
    <p:sldId id="359" r:id="rId28"/>
    <p:sldId id="360" r:id="rId29"/>
    <p:sldId id="361" r:id="rId30"/>
    <p:sldId id="362" r:id="rId31"/>
    <p:sldId id="363" r:id="rId32"/>
    <p:sldId id="1015" r:id="rId33"/>
    <p:sldId id="1016" r:id="rId34"/>
    <p:sldId id="620" r:id="rId35"/>
    <p:sldId id="616" r:id="rId36"/>
    <p:sldId id="621" r:id="rId37"/>
    <p:sldId id="568" r:id="rId38"/>
    <p:sldId id="531" r:id="rId39"/>
    <p:sldId id="530" r:id="rId40"/>
    <p:sldId id="526" r:id="rId41"/>
    <p:sldId id="528" r:id="rId42"/>
    <p:sldId id="637" r:id="rId43"/>
    <p:sldId id="345" r:id="rId44"/>
    <p:sldId id="457" r:id="rId45"/>
  </p:sldIdLst>
  <p:sldSz cx="12192000" cy="6858000"/>
  <p:notesSz cx="6858000" cy="9144000"/>
  <p:defaultTextStyle>
    <a:defPPr>
      <a:defRPr lang="pt-BR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253">
          <p15:clr>
            <a:srgbClr val="A4A3A4"/>
          </p15:clr>
        </p15:guide>
        <p15:guide id="2" pos="3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87" autoAdjust="0"/>
  </p:normalViewPr>
  <p:slideViewPr>
    <p:cSldViewPr>
      <p:cViewPr>
        <p:scale>
          <a:sx n="96" d="100"/>
          <a:sy n="96" d="100"/>
        </p:scale>
        <p:origin x="400" y="184"/>
      </p:cViewPr>
      <p:guideLst>
        <p:guide orient="horz" pos="1253"/>
        <p:guide pos="3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637EB1ED-B5B4-5119-519E-82FE3128877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0A19629E-FD12-890C-3779-D1E1795A63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FE9786B-842C-4B44-A5F6-857D2A992697}" type="datetimeFigureOut">
              <a:rPr lang="pt-BR"/>
              <a:pPr>
                <a:defRPr/>
              </a:pPr>
              <a:t>07/09/2026</a:t>
            </a:fld>
            <a:endParaRPr lang="pt-BR"/>
          </a:p>
        </p:txBody>
      </p:sp>
      <p:sp>
        <p:nvSpPr>
          <p:cNvPr id="4" name="Espaço Reservado para Imagem de Slide 3">
            <a:extLst>
              <a:ext uri="{FF2B5EF4-FFF2-40B4-BE49-F238E27FC236}">
                <a16:creationId xmlns:a16="http://schemas.microsoft.com/office/drawing/2014/main" id="{DEFF8F3F-13E6-429C-C0E8-FC24923693E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pt-BR" noProof="0"/>
          </a:p>
        </p:txBody>
      </p:sp>
      <p:sp>
        <p:nvSpPr>
          <p:cNvPr id="5" name="Espaço Reservado para Anotações 4">
            <a:extLst>
              <a:ext uri="{FF2B5EF4-FFF2-40B4-BE49-F238E27FC236}">
                <a16:creationId xmlns:a16="http://schemas.microsoft.com/office/drawing/2014/main" id="{DDBC0C67-C578-22C5-6E6C-FE280919A7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 noProof="0"/>
              <a:t>Clique para editar os estilos de texto Mestres</a:t>
            </a:r>
          </a:p>
          <a:p>
            <a:pPr lvl="1"/>
            <a:r>
              <a:rPr lang="pt-BR" noProof="0"/>
              <a:t>Segundo nível</a:t>
            </a:r>
          </a:p>
          <a:p>
            <a:pPr lvl="2"/>
            <a:r>
              <a:rPr lang="pt-BR" noProof="0"/>
              <a:t>Terceiro nível</a:t>
            </a:r>
          </a:p>
          <a:p>
            <a:pPr lvl="3"/>
            <a:r>
              <a:rPr lang="pt-BR" noProof="0"/>
              <a:t>Quarto nível</a:t>
            </a:r>
          </a:p>
          <a:p>
            <a:pPr lvl="4"/>
            <a:r>
              <a:rPr lang="pt-BR" noProof="0"/>
              <a:t>Quinto nível</a:t>
            </a:r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5BAA2C7B-EB76-9EA8-4999-14E14C4B3F6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F1690D8-E486-0AFA-9CFC-0F52087BDC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554F1ED-9035-0748-8E3F-1ABDD6F30D6C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Espaço Reservado para Imagem de Slide 1">
            <a:extLst>
              <a:ext uri="{FF2B5EF4-FFF2-40B4-BE49-F238E27FC236}">
                <a16:creationId xmlns:a16="http://schemas.microsoft.com/office/drawing/2014/main" id="{F429DF71-7911-8D1A-AF0B-E9815AAA8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Espaço Reservado para Anotações 2">
            <a:extLst>
              <a:ext uri="{FF2B5EF4-FFF2-40B4-BE49-F238E27FC236}">
                <a16:creationId xmlns:a16="http://schemas.microsoft.com/office/drawing/2014/main" id="{864D24DB-0A28-4635-5148-BF8DC1C29B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pt-BR" altLang="pt-BR"/>
          </a:p>
        </p:txBody>
      </p:sp>
      <p:sp>
        <p:nvSpPr>
          <p:cNvPr id="27652" name="Espaço Reservado para Número de Slide 3">
            <a:extLst>
              <a:ext uri="{FF2B5EF4-FFF2-40B4-BE49-F238E27FC236}">
                <a16:creationId xmlns:a16="http://schemas.microsoft.com/office/drawing/2014/main" id="{57C124BD-E89B-925C-518C-34DAFFAAC1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9F1D17-1C37-41A7-9B36-9EADBE4B49FC}" type="slidenum">
              <a:rPr lang="pt-BR" altLang="pt-BR" smtClean="0"/>
              <a:pPr/>
              <a:t>35</a:t>
            </a:fld>
            <a:endParaRPr lang="pt-BR" altLang="pt-BR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7666481-B13D-1215-3EC4-DA656E7BB61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7068583-E120-953F-1B23-2D374F1F0E7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8EA8904-D010-9AB6-9803-0EE0FF2955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FE502F-0D38-3E4A-8DB6-F3FEA15E90A4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455184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CBF90FD-0FCC-4A5A-37B5-72DFD82F9C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2B8A73-9EC9-142C-CC20-55AB7B5B2C6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D775B7E-1BCD-CAC8-CACF-1219F823CC0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CA22B-3A64-1743-A649-2B3C53859AD0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3159493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63247" y="4406902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963247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CD8BFF3-543C-92DD-8BF0-7F3236D2846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EF2430-DC2C-63DF-A573-CB9D27DDF6B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28F8FA2-C1B7-5728-F447-113015A057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AD924-8062-6F4C-B823-4AB5A561EE7C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787373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92616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89784" y="1600202"/>
            <a:ext cx="5392616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FE6F88-7D40-942F-FAAE-419D463933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ABCE2-2746-D256-35F4-710038CA51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3C767C-AB3F-A947-8D13-56E9F72975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72431F-24A7-2746-8568-6EEAC8F1E3D6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3709718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75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75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93694" y="1535113"/>
            <a:ext cx="538870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93694" y="2174875"/>
            <a:ext cx="538870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FC2A8BE4-153F-10FE-B9A6-848FEA091D3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D889D40-09E1-C52A-60C6-6CAE38A1DD0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A568510-E424-5C15-5C91-C4313EBC29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56EB4-59A7-8743-8DA1-C4058E8D71A3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1461177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1CE5572B-EF28-B3BC-4E5D-3E72C3FC50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81C1632F-FA53-D864-2697-436492DD644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B03DD096-9CD8-5FCD-74E9-9FED674E6F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BF572-02B6-554D-A190-E3B36D7A31B3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3034848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985616E-B15C-1B45-6578-8BC13416BDF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7EE943E-1451-D479-C70E-3857B7618C1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62B37AE0-953E-F800-5680-DBA435D87D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3FE477-B281-B942-9451-526B09DF27F6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3342325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247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4767384" y="273052"/>
            <a:ext cx="6815016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609601" y="1435102"/>
            <a:ext cx="4011247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7626E0-1392-E189-A7F6-01AE443A0E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91F3CC-9709-610F-4F1E-72308420971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D4D731-A078-63CD-4244-856A1236097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893B0D-C660-BA4D-BA59-EFCC5C0328C7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71490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89555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2389555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pt-BR" noProof="0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2389555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4F309E-D640-581E-1A57-5E6523295F6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0BFFE1-FC03-8174-F67A-BE4D996E5F0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093D9B-FB21-FC89-6B50-BE075E2E90F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5BA2E5-60A2-9540-91B6-4A9EABA196FE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1868416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820D08F-DBFD-9978-BAF4-30E8A37423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81AA7D-633E-E3D7-983C-95EB14C3916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DF872C4-F588-8452-ECD4-539695F3B7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8869BB-06A2-6146-9A66-4A7446C8BA77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3063872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609601" y="274640"/>
            <a:ext cx="8042031" cy="5851525"/>
          </a:xfr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E772661-4B08-43C1-8934-A0B2FDB5C6C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2DC67BF-F772-C1AC-EBF0-EB43473561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E58F13D-C394-34AB-35E7-52F94C9AE2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25BEF-BE41-2B42-B253-35DF1FCE914F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1252488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 preserve="1">
  <p:cSld name="Título, texto e 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half" idx="1"/>
          </p:nvPr>
        </p:nvSpPr>
        <p:spPr>
          <a:xfrm>
            <a:off x="609600" y="1600202"/>
            <a:ext cx="5392616" cy="4525963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Gráfico 3"/>
          <p:cNvSpPr>
            <a:spLocks noGrp="1"/>
          </p:cNvSpPr>
          <p:nvPr>
            <p:ph type="chart" sz="half" idx="2"/>
          </p:nvPr>
        </p:nvSpPr>
        <p:spPr>
          <a:xfrm>
            <a:off x="6189784" y="1600202"/>
            <a:ext cx="5392616" cy="4525963"/>
          </a:xfrm>
        </p:spPr>
        <p:txBody>
          <a:bodyPr/>
          <a:lstStyle/>
          <a:p>
            <a:pPr lvl="0"/>
            <a:endParaRPr lang="pt-BR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3345CF-C5B8-BF47-A892-D95EC39D6B6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04FC7EC-ECB4-9667-D6A3-C621DBCA44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3F4870-2BFE-E014-8224-F802F10C48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BD1599-60AB-AC47-AA7C-860A97FF4476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1546001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7B297B7C-7346-25DB-41FC-034E67F3E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t-BR" altLang="pt-BR"/>
              <a:t>Clique para editar o estilo do título mestre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54E5C11B-9A4C-7AC7-1862-0402BD835F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BR" altLang="pt-BR"/>
              <a:t>Clique para editar os estilos do texto mestre</a:t>
            </a:r>
          </a:p>
          <a:p>
            <a:pPr lvl="1"/>
            <a:r>
              <a:rPr lang="pt-BR" altLang="pt-BR"/>
              <a:t>Segundo nível</a:t>
            </a:r>
          </a:p>
          <a:p>
            <a:pPr lvl="2"/>
            <a:r>
              <a:rPr lang="pt-BR" altLang="pt-BR"/>
              <a:t>Terceiro nível</a:t>
            </a:r>
          </a:p>
          <a:p>
            <a:pPr lvl="3"/>
            <a:r>
              <a:rPr lang="pt-BR" altLang="pt-BR"/>
              <a:t>Quarto nível</a:t>
            </a:r>
          </a:p>
          <a:p>
            <a:pPr lvl="4"/>
            <a:r>
              <a:rPr lang="pt-BR" altLang="pt-BR"/>
              <a:t>Quinto nível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0F44EBA1-679D-EC68-58F4-2DECD28F80EC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32CEE249-C5B6-CFCF-DB86-4B98686C93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pt-BR" altLang="pt-BR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AB1E11F-E3A4-E7A6-8496-F22E097928EE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1128FD3E-E97A-A043-BE6F-0341D18C566D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8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jp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jpg"/><Relationship Id="rId19" Type="http://schemas.openxmlformats.org/officeDocument/2006/relationships/image" Target="../media/image28.png"/><Relationship Id="rId4" Type="http://schemas.openxmlformats.org/officeDocument/2006/relationships/image" Target="../media/image13.png"/><Relationship Id="rId9" Type="http://schemas.openxmlformats.org/officeDocument/2006/relationships/image" Target="../media/image18.jpg"/><Relationship Id="rId14" Type="http://schemas.openxmlformats.org/officeDocument/2006/relationships/image" Target="../media/image2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49.png"/><Relationship Id="rId18" Type="http://schemas.openxmlformats.org/officeDocument/2006/relationships/image" Target="../media/image54.png"/><Relationship Id="rId26" Type="http://schemas.openxmlformats.org/officeDocument/2006/relationships/image" Target="../media/image62.png"/><Relationship Id="rId3" Type="http://schemas.openxmlformats.org/officeDocument/2006/relationships/image" Target="../media/image41.png"/><Relationship Id="rId21" Type="http://schemas.openxmlformats.org/officeDocument/2006/relationships/image" Target="../media/image57.png"/><Relationship Id="rId7" Type="http://schemas.microsoft.com/office/2007/relationships/hdphoto" Target="../media/hdphoto2.wdp"/><Relationship Id="rId12" Type="http://schemas.openxmlformats.org/officeDocument/2006/relationships/image" Target="../media/image48.png"/><Relationship Id="rId17" Type="http://schemas.openxmlformats.org/officeDocument/2006/relationships/image" Target="../media/image53.png"/><Relationship Id="rId25" Type="http://schemas.openxmlformats.org/officeDocument/2006/relationships/image" Target="../media/image61.png"/><Relationship Id="rId2" Type="http://schemas.openxmlformats.org/officeDocument/2006/relationships/image" Target="../media/image40.png"/><Relationship Id="rId16" Type="http://schemas.openxmlformats.org/officeDocument/2006/relationships/image" Target="../media/image52.png"/><Relationship Id="rId20" Type="http://schemas.openxmlformats.org/officeDocument/2006/relationships/image" Target="../media/image5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11" Type="http://schemas.openxmlformats.org/officeDocument/2006/relationships/image" Target="../media/image47.png"/><Relationship Id="rId24" Type="http://schemas.openxmlformats.org/officeDocument/2006/relationships/image" Target="../media/image60.png"/><Relationship Id="rId5" Type="http://schemas.openxmlformats.org/officeDocument/2006/relationships/image" Target="../media/image43.png"/><Relationship Id="rId15" Type="http://schemas.openxmlformats.org/officeDocument/2006/relationships/image" Target="../media/image51.png"/><Relationship Id="rId23" Type="http://schemas.openxmlformats.org/officeDocument/2006/relationships/image" Target="../media/image59.png"/><Relationship Id="rId28" Type="http://schemas.openxmlformats.org/officeDocument/2006/relationships/image" Target="../media/image64.png"/><Relationship Id="rId10" Type="http://schemas.openxmlformats.org/officeDocument/2006/relationships/image" Target="../media/image46.png"/><Relationship Id="rId19" Type="http://schemas.openxmlformats.org/officeDocument/2006/relationships/image" Target="../media/image55.png"/><Relationship Id="rId4" Type="http://schemas.openxmlformats.org/officeDocument/2006/relationships/image" Target="../media/image42.png"/><Relationship Id="rId9" Type="http://schemas.microsoft.com/office/2007/relationships/hdphoto" Target="../media/hdphoto3.wdp"/><Relationship Id="rId14" Type="http://schemas.openxmlformats.org/officeDocument/2006/relationships/image" Target="../media/image50.png"/><Relationship Id="rId22" Type="http://schemas.openxmlformats.org/officeDocument/2006/relationships/image" Target="../media/image58.png"/><Relationship Id="rId27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10.png"/><Relationship Id="rId7" Type="http://schemas.openxmlformats.org/officeDocument/2006/relationships/image" Target="../media/image74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10" Type="http://schemas.openxmlformats.org/officeDocument/2006/relationships/image" Target="../media/image77.png"/><Relationship Id="rId4" Type="http://schemas.openxmlformats.org/officeDocument/2006/relationships/image" Target="../media/image71.png"/><Relationship Id="rId9" Type="http://schemas.openxmlformats.org/officeDocument/2006/relationships/image" Target="../media/image7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10.png"/><Relationship Id="rId4" Type="http://schemas.openxmlformats.org/officeDocument/2006/relationships/image" Target="../media/image8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7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7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10.png"/><Relationship Id="rId7" Type="http://schemas.openxmlformats.org/officeDocument/2006/relationships/image" Target="../media/image90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7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95.pn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7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0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4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4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png"/><Relationship Id="rId4" Type="http://schemas.openxmlformats.org/officeDocument/2006/relationships/image" Target="../media/image1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g"/><Relationship Id="rId7" Type="http://schemas.openxmlformats.org/officeDocument/2006/relationships/image" Target="../media/image71.png"/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21.png"/><Relationship Id="rId4" Type="http://schemas.openxmlformats.org/officeDocument/2006/relationships/image" Target="../media/image11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12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13" Type="http://schemas.openxmlformats.org/officeDocument/2006/relationships/image" Target="../media/image137.png"/><Relationship Id="rId18" Type="http://schemas.openxmlformats.org/officeDocument/2006/relationships/image" Target="../media/image142.png"/><Relationship Id="rId26" Type="http://schemas.openxmlformats.org/officeDocument/2006/relationships/image" Target="../media/image150.png"/><Relationship Id="rId3" Type="http://schemas.openxmlformats.org/officeDocument/2006/relationships/image" Target="../media/image127.png"/><Relationship Id="rId21" Type="http://schemas.openxmlformats.org/officeDocument/2006/relationships/image" Target="../media/image145.png"/><Relationship Id="rId7" Type="http://schemas.openxmlformats.org/officeDocument/2006/relationships/image" Target="../media/image131.png"/><Relationship Id="rId12" Type="http://schemas.openxmlformats.org/officeDocument/2006/relationships/image" Target="../media/image136.png"/><Relationship Id="rId17" Type="http://schemas.openxmlformats.org/officeDocument/2006/relationships/image" Target="../media/image141.png"/><Relationship Id="rId25" Type="http://schemas.openxmlformats.org/officeDocument/2006/relationships/image" Target="../media/image149.png"/><Relationship Id="rId2" Type="http://schemas.openxmlformats.org/officeDocument/2006/relationships/image" Target="../media/image126.png"/><Relationship Id="rId16" Type="http://schemas.openxmlformats.org/officeDocument/2006/relationships/image" Target="../media/image140.png"/><Relationship Id="rId20" Type="http://schemas.openxmlformats.org/officeDocument/2006/relationships/image" Target="../media/image14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0.png"/><Relationship Id="rId11" Type="http://schemas.openxmlformats.org/officeDocument/2006/relationships/image" Target="../media/image135.png"/><Relationship Id="rId24" Type="http://schemas.openxmlformats.org/officeDocument/2006/relationships/image" Target="../media/image148.png"/><Relationship Id="rId5" Type="http://schemas.openxmlformats.org/officeDocument/2006/relationships/image" Target="../media/image129.png"/><Relationship Id="rId15" Type="http://schemas.openxmlformats.org/officeDocument/2006/relationships/image" Target="../media/image139.png"/><Relationship Id="rId23" Type="http://schemas.openxmlformats.org/officeDocument/2006/relationships/image" Target="../media/image147.png"/><Relationship Id="rId10" Type="http://schemas.openxmlformats.org/officeDocument/2006/relationships/image" Target="../media/image134.png"/><Relationship Id="rId19" Type="http://schemas.openxmlformats.org/officeDocument/2006/relationships/image" Target="../media/image143.png"/><Relationship Id="rId4" Type="http://schemas.openxmlformats.org/officeDocument/2006/relationships/image" Target="../media/image128.png"/><Relationship Id="rId9" Type="http://schemas.openxmlformats.org/officeDocument/2006/relationships/image" Target="../media/image133.png"/><Relationship Id="rId14" Type="http://schemas.openxmlformats.org/officeDocument/2006/relationships/image" Target="../media/image138.png"/><Relationship Id="rId22" Type="http://schemas.openxmlformats.org/officeDocument/2006/relationships/image" Target="../media/image14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6.png"/><Relationship Id="rId4" Type="http://schemas.openxmlformats.org/officeDocument/2006/relationships/image" Target="../media/image158.tif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Imagem 9">
            <a:extLst>
              <a:ext uri="{FF2B5EF4-FFF2-40B4-BE49-F238E27FC236}">
                <a16:creationId xmlns:a16="http://schemas.microsoft.com/office/drawing/2014/main" id="{C59E94D4-C02B-D2C1-C4BD-554D05B33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tângulo 9">
            <a:extLst>
              <a:ext uri="{FF2B5EF4-FFF2-40B4-BE49-F238E27FC236}">
                <a16:creationId xmlns:a16="http://schemas.microsoft.com/office/drawing/2014/main" id="{8D7CEB44-4BCF-BCA7-6062-E7E160C0C6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25000"/>
              <a:alpha val="50195"/>
            </a:schemeClr>
          </a:solidFill>
          <a:ln>
            <a:noFill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 dirty="0">
              <a:solidFill>
                <a:srgbClr val="112F41"/>
              </a:solidFill>
            </a:endParaRPr>
          </a:p>
        </p:txBody>
      </p:sp>
      <p:sp>
        <p:nvSpPr>
          <p:cNvPr id="3076" name="Retângulo 1">
            <a:extLst>
              <a:ext uri="{FF2B5EF4-FFF2-40B4-BE49-F238E27FC236}">
                <a16:creationId xmlns:a16="http://schemas.microsoft.com/office/drawing/2014/main" id="{49B5F513-D44C-9FE3-31D7-390590AEA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525" y="327025"/>
            <a:ext cx="8457889" cy="4110087"/>
          </a:xfrm>
          <a:prstGeom prst="rect">
            <a:avLst/>
          </a:prstGeom>
          <a:solidFill>
            <a:srgbClr val="008375">
              <a:alpha val="3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40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5BD7420-CE49-D8D9-E70D-C5C4FC82AC4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10439" y="2791342"/>
            <a:ext cx="4989513" cy="792163"/>
          </a:xfrm>
        </p:spPr>
        <p:txBody>
          <a:bodyPr/>
          <a:lstStyle/>
          <a:p>
            <a:pPr algn="l" eaLnBrk="1" hangingPunct="1">
              <a:defRPr/>
            </a:pP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Guilherme H. Fatorelli </a:t>
            </a:r>
            <a:r>
              <a:rPr lang="pt-BR" altLang="pt-BR" sz="1400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Del’Arco</a:t>
            </a:r>
            <a:endParaRPr lang="pt-BR" altLang="pt-BR" sz="1400" dirty="0">
              <a:solidFill>
                <a:schemeClr val="bg2">
                  <a:lumMod val="20000"/>
                  <a:lumOff val="80000"/>
                </a:schemeClr>
              </a:solidFill>
              <a:latin typeface="Montserrat SemiBold" pitchFamily="2" charset="0"/>
            </a:endParaRPr>
          </a:p>
          <a:p>
            <a:pPr algn="l" eaLnBrk="1" hangingPunct="1">
              <a:defRPr/>
            </a:pP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Light" panose="00000400000000000000" pitchFamily="2" charset="0"/>
              </a:rPr>
              <a:t>Arquiteto e Urbanista</a:t>
            </a:r>
          </a:p>
          <a:p>
            <a:pPr algn="l" eaLnBrk="1" hangingPunct="1">
              <a:defRPr/>
            </a:pP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Light" panose="00000400000000000000" pitchFamily="2" charset="0"/>
              </a:rPr>
              <a:t>Diretor de Desenvolvimento Urbano da </a:t>
            </a:r>
            <a:r>
              <a:rPr lang="pt-BR" altLang="pt-BR" sz="14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Light" panose="00000400000000000000" pitchFamily="2" charset="0"/>
              </a:rPr>
              <a:t>SP Urbanismo</a:t>
            </a:r>
          </a:p>
        </p:txBody>
      </p:sp>
      <p:cxnSp>
        <p:nvCxnSpPr>
          <p:cNvPr id="3078" name="Conector reto 20">
            <a:extLst>
              <a:ext uri="{FF2B5EF4-FFF2-40B4-BE49-F238E27FC236}">
                <a16:creationId xmlns:a16="http://schemas.microsoft.com/office/drawing/2014/main" id="{CCCC805A-1F5F-5147-2FC4-157DD598118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17525" y="327025"/>
            <a:ext cx="0" cy="4110087"/>
          </a:xfrm>
          <a:prstGeom prst="line">
            <a:avLst/>
          </a:prstGeom>
          <a:noFill/>
          <a:ln w="38100" algn="ctr">
            <a:solidFill>
              <a:srgbClr val="5CD6C9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3080" name="Imagem 7">
            <a:extLst>
              <a:ext uri="{FF2B5EF4-FFF2-40B4-BE49-F238E27FC236}">
                <a16:creationId xmlns:a16="http://schemas.microsoft.com/office/drawing/2014/main" id="{01F6877B-64B0-7DFB-2277-C3A0D987C8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136" y="3233737"/>
            <a:ext cx="1350962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3">
            <a:extLst>
              <a:ext uri="{FF2B5EF4-FFF2-40B4-BE49-F238E27FC236}">
                <a16:creationId xmlns:a16="http://schemas.microsoft.com/office/drawing/2014/main" id="{DE2B5D8C-44BA-3005-3186-72B7DFA996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0440" y="3732730"/>
            <a:ext cx="4857502" cy="3429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algn="l" eaLnBrk="1" hangingPunct="1">
              <a:defRPr/>
            </a:pPr>
            <a:r>
              <a:rPr lang="pt-BR" altLang="pt-BR" sz="1400" kern="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Seminário </a:t>
            </a:r>
            <a:r>
              <a:rPr lang="pt-BR" altLang="pt-BR" sz="1400" kern="0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Eletromobilidade</a:t>
            </a:r>
            <a:r>
              <a:rPr lang="pt-BR" altLang="pt-BR" sz="1400" kern="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 e Zona de Baixa Emissão no Centro de São Paulo</a:t>
            </a:r>
            <a:endParaRPr lang="pt-BR" altLang="pt-BR" sz="1400" kern="0" dirty="0">
              <a:solidFill>
                <a:schemeClr val="bg2">
                  <a:lumMod val="20000"/>
                  <a:lumOff val="80000"/>
                </a:schemeClr>
              </a:solidFill>
              <a:latin typeface="Montserrat Light" panose="00000400000000000000" pitchFamily="2" charset="0"/>
            </a:endParaRPr>
          </a:p>
        </p:txBody>
      </p:sp>
      <p:pic>
        <p:nvPicPr>
          <p:cNvPr id="3082" name="Google Shape;806;p92">
            <a:extLst>
              <a:ext uri="{FF2B5EF4-FFF2-40B4-BE49-F238E27FC236}">
                <a16:creationId xmlns:a16="http://schemas.microsoft.com/office/drawing/2014/main" id="{45EDD163-F497-3322-39D0-A5D84D05EC31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411" y="3775075"/>
            <a:ext cx="12684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06D639C7-B0AB-4B0F-EB71-AB7BFA10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6450" y="476672"/>
            <a:ext cx="8457889" cy="792163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algn="l" eaLnBrk="1" hangingPunct="1">
              <a:defRPr/>
            </a:pPr>
            <a:r>
              <a:rPr lang="pt-BR" altLang="pt-BR" kern="0" dirty="0">
                <a:solidFill>
                  <a:schemeClr val="bg1"/>
                </a:solidFill>
                <a:latin typeface="Montserrat ExtraBold" pitchFamily="2" charset="0"/>
              </a:rPr>
              <a:t>Projetos e Planos Urbanísticos no Centro de São Paulo no contexto da redução de emissões e </a:t>
            </a:r>
            <a:r>
              <a:rPr lang="pt-BR" altLang="pt-BR" kern="0" dirty="0" err="1">
                <a:solidFill>
                  <a:schemeClr val="bg1"/>
                </a:solidFill>
                <a:latin typeface="Montserrat ExtraBold" pitchFamily="2" charset="0"/>
              </a:rPr>
              <a:t>eletromobilidade</a:t>
            </a:r>
            <a:endParaRPr lang="pt-BR" altLang="pt-BR" kern="0" dirty="0">
              <a:solidFill>
                <a:schemeClr val="bg1"/>
              </a:solidFill>
              <a:latin typeface="Montserrat ExtraBold" pitchFamily="2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ítulo 1">
            <a:extLst>
              <a:ext uri="{FF2B5EF4-FFF2-40B4-BE49-F238E27FC236}">
                <a16:creationId xmlns:a16="http://schemas.microsoft.com/office/drawing/2014/main" id="{7D2EBF4F-A04A-717B-6855-BBCA49BAC6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pt-BR" altLang="pt-BR"/>
          </a:p>
        </p:txBody>
      </p:sp>
      <p:sp>
        <p:nvSpPr>
          <p:cNvPr id="4099" name="Espaço Reservado para Conteúdo 2">
            <a:extLst>
              <a:ext uri="{FF2B5EF4-FFF2-40B4-BE49-F238E27FC236}">
                <a16:creationId xmlns:a16="http://schemas.microsoft.com/office/drawing/2014/main" id="{76030972-2580-5389-D27F-0295E1076A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pt-BR" altLang="pt-BR"/>
          </a:p>
        </p:txBody>
      </p:sp>
      <p:pic>
        <p:nvPicPr>
          <p:cNvPr id="4100" name="Imagem 1" descr="Mapa&#10;&#10;Descrição gerada automaticamente">
            <a:extLst>
              <a:ext uri="{FF2B5EF4-FFF2-40B4-BE49-F238E27FC236}">
                <a16:creationId xmlns:a16="http://schemas.microsoft.com/office/drawing/2014/main" id="{14890B73-4ECC-A73D-E908-DCD5D2BBAB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233275" cy="688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rma Livre: Forma 16">
            <a:extLst>
              <a:ext uri="{FF2B5EF4-FFF2-40B4-BE49-F238E27FC236}">
                <a16:creationId xmlns:a16="http://schemas.microsoft.com/office/drawing/2014/main" id="{D05E4450-7A2E-4D95-6B4D-5C21CB0FB1CD}"/>
              </a:ext>
            </a:extLst>
          </p:cNvPr>
          <p:cNvSpPr/>
          <p:nvPr/>
        </p:nvSpPr>
        <p:spPr>
          <a:xfrm>
            <a:off x="3791744" y="963648"/>
            <a:ext cx="792088" cy="599797"/>
          </a:xfrm>
          <a:custGeom>
            <a:avLst/>
            <a:gdLst>
              <a:gd name="connsiteX0" fmla="*/ 23813 w 311944"/>
              <a:gd name="connsiteY0" fmla="*/ 471 h 236215"/>
              <a:gd name="connsiteX1" fmla="*/ 23813 w 311944"/>
              <a:gd name="connsiteY1" fmla="*/ 471 h 236215"/>
              <a:gd name="connsiteX2" fmla="*/ 9525 w 311944"/>
              <a:gd name="connsiteY2" fmla="*/ 21903 h 236215"/>
              <a:gd name="connsiteX3" fmla="*/ 0 w 311944"/>
              <a:gd name="connsiteY3" fmla="*/ 43334 h 236215"/>
              <a:gd name="connsiteX4" fmla="*/ 2381 w 311944"/>
              <a:gd name="connsiteY4" fmla="*/ 105246 h 236215"/>
              <a:gd name="connsiteX5" fmla="*/ 7144 w 311944"/>
              <a:gd name="connsiteY5" fmla="*/ 112390 h 236215"/>
              <a:gd name="connsiteX6" fmla="*/ 26194 w 311944"/>
              <a:gd name="connsiteY6" fmla="*/ 126678 h 236215"/>
              <a:gd name="connsiteX7" fmla="*/ 52388 w 311944"/>
              <a:gd name="connsiteY7" fmla="*/ 140965 h 236215"/>
              <a:gd name="connsiteX8" fmla="*/ 59531 w 311944"/>
              <a:gd name="connsiteY8" fmla="*/ 143346 h 236215"/>
              <a:gd name="connsiteX9" fmla="*/ 66675 w 311944"/>
              <a:gd name="connsiteY9" fmla="*/ 150490 h 236215"/>
              <a:gd name="connsiteX10" fmla="*/ 69056 w 311944"/>
              <a:gd name="connsiteY10" fmla="*/ 157634 h 236215"/>
              <a:gd name="connsiteX11" fmla="*/ 73819 w 311944"/>
              <a:gd name="connsiteY11" fmla="*/ 167159 h 236215"/>
              <a:gd name="connsiteX12" fmla="*/ 76200 w 311944"/>
              <a:gd name="connsiteY12" fmla="*/ 195734 h 236215"/>
              <a:gd name="connsiteX13" fmla="*/ 80963 w 311944"/>
              <a:gd name="connsiteY13" fmla="*/ 202878 h 236215"/>
              <a:gd name="connsiteX14" fmla="*/ 85725 w 311944"/>
              <a:gd name="connsiteY14" fmla="*/ 212403 h 236215"/>
              <a:gd name="connsiteX15" fmla="*/ 102394 w 311944"/>
              <a:gd name="connsiteY15" fmla="*/ 221928 h 236215"/>
              <a:gd name="connsiteX16" fmla="*/ 111919 w 311944"/>
              <a:gd name="connsiteY16" fmla="*/ 224309 h 236215"/>
              <a:gd name="connsiteX17" fmla="*/ 133350 w 311944"/>
              <a:gd name="connsiteY17" fmla="*/ 231453 h 236215"/>
              <a:gd name="connsiteX18" fmla="*/ 152400 w 311944"/>
              <a:gd name="connsiteY18" fmla="*/ 236215 h 236215"/>
              <a:gd name="connsiteX19" fmla="*/ 176213 w 311944"/>
              <a:gd name="connsiteY19" fmla="*/ 233834 h 236215"/>
              <a:gd name="connsiteX20" fmla="*/ 183356 w 311944"/>
              <a:gd name="connsiteY20" fmla="*/ 231453 h 236215"/>
              <a:gd name="connsiteX21" fmla="*/ 200025 w 311944"/>
              <a:gd name="connsiteY21" fmla="*/ 217165 h 236215"/>
              <a:gd name="connsiteX22" fmla="*/ 211931 w 311944"/>
              <a:gd name="connsiteY22" fmla="*/ 214784 h 236215"/>
              <a:gd name="connsiteX23" fmla="*/ 219075 w 311944"/>
              <a:gd name="connsiteY23" fmla="*/ 212403 h 236215"/>
              <a:gd name="connsiteX24" fmla="*/ 276225 w 311944"/>
              <a:gd name="connsiteY24" fmla="*/ 198115 h 236215"/>
              <a:gd name="connsiteX25" fmla="*/ 273844 w 311944"/>
              <a:gd name="connsiteY25" fmla="*/ 190971 h 236215"/>
              <a:gd name="connsiteX26" fmla="*/ 266700 w 311944"/>
              <a:gd name="connsiteY26" fmla="*/ 183828 h 236215"/>
              <a:gd name="connsiteX27" fmla="*/ 261938 w 311944"/>
              <a:gd name="connsiteY27" fmla="*/ 176684 h 236215"/>
              <a:gd name="connsiteX28" fmla="*/ 266700 w 311944"/>
              <a:gd name="connsiteY28" fmla="*/ 164778 h 236215"/>
              <a:gd name="connsiteX29" fmla="*/ 311944 w 311944"/>
              <a:gd name="connsiteY29" fmla="*/ 155253 h 236215"/>
              <a:gd name="connsiteX30" fmla="*/ 307181 w 311944"/>
              <a:gd name="connsiteY30" fmla="*/ 138584 h 236215"/>
              <a:gd name="connsiteX31" fmla="*/ 297656 w 311944"/>
              <a:gd name="connsiteY31" fmla="*/ 133821 h 236215"/>
              <a:gd name="connsiteX32" fmla="*/ 290513 w 311944"/>
              <a:gd name="connsiteY32" fmla="*/ 129059 h 236215"/>
              <a:gd name="connsiteX33" fmla="*/ 273844 w 311944"/>
              <a:gd name="connsiteY33" fmla="*/ 107628 h 236215"/>
              <a:gd name="connsiteX34" fmla="*/ 273844 w 311944"/>
              <a:gd name="connsiteY34" fmla="*/ 62384 h 236215"/>
              <a:gd name="connsiteX35" fmla="*/ 280988 w 311944"/>
              <a:gd name="connsiteY35" fmla="*/ 52859 h 236215"/>
              <a:gd name="connsiteX36" fmla="*/ 292894 w 311944"/>
              <a:gd name="connsiteY36" fmla="*/ 36190 h 236215"/>
              <a:gd name="connsiteX37" fmla="*/ 280988 w 311944"/>
              <a:gd name="connsiteY37" fmla="*/ 26665 h 236215"/>
              <a:gd name="connsiteX38" fmla="*/ 273844 w 311944"/>
              <a:gd name="connsiteY38" fmla="*/ 24284 h 236215"/>
              <a:gd name="connsiteX39" fmla="*/ 254794 w 311944"/>
              <a:gd name="connsiteY39" fmla="*/ 17140 h 236215"/>
              <a:gd name="connsiteX40" fmla="*/ 242888 w 311944"/>
              <a:gd name="connsiteY40" fmla="*/ 14759 h 236215"/>
              <a:gd name="connsiteX41" fmla="*/ 233363 w 311944"/>
              <a:gd name="connsiteY41" fmla="*/ 9996 h 236215"/>
              <a:gd name="connsiteX42" fmla="*/ 226219 w 311944"/>
              <a:gd name="connsiteY42" fmla="*/ 7615 h 236215"/>
              <a:gd name="connsiteX43" fmla="*/ 61913 w 311944"/>
              <a:gd name="connsiteY43" fmla="*/ 5234 h 236215"/>
              <a:gd name="connsiteX44" fmla="*/ 23813 w 311944"/>
              <a:gd name="connsiteY44" fmla="*/ 471 h 236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1944" h="236215">
                <a:moveTo>
                  <a:pt x="23813" y="471"/>
                </a:moveTo>
                <a:lnTo>
                  <a:pt x="23813" y="471"/>
                </a:lnTo>
                <a:cubicBezTo>
                  <a:pt x="19050" y="7615"/>
                  <a:pt x="14025" y="14591"/>
                  <a:pt x="9525" y="21903"/>
                </a:cubicBezTo>
                <a:cubicBezTo>
                  <a:pt x="5714" y="28096"/>
                  <a:pt x="2634" y="36749"/>
                  <a:pt x="0" y="43334"/>
                </a:cubicBezTo>
                <a:cubicBezTo>
                  <a:pt x="794" y="63971"/>
                  <a:pt x="256" y="84703"/>
                  <a:pt x="2381" y="105246"/>
                </a:cubicBezTo>
                <a:cubicBezTo>
                  <a:pt x="2676" y="108093"/>
                  <a:pt x="5017" y="110475"/>
                  <a:pt x="7144" y="112390"/>
                </a:cubicBezTo>
                <a:cubicBezTo>
                  <a:pt x="13044" y="117700"/>
                  <a:pt x="19589" y="122275"/>
                  <a:pt x="26194" y="126678"/>
                </a:cubicBezTo>
                <a:cubicBezTo>
                  <a:pt x="34889" y="132474"/>
                  <a:pt x="41586" y="137364"/>
                  <a:pt x="52388" y="140965"/>
                </a:cubicBezTo>
                <a:lnTo>
                  <a:pt x="59531" y="143346"/>
                </a:lnTo>
                <a:cubicBezTo>
                  <a:pt x="61912" y="145727"/>
                  <a:pt x="64807" y="147688"/>
                  <a:pt x="66675" y="150490"/>
                </a:cubicBezTo>
                <a:cubicBezTo>
                  <a:pt x="68067" y="152579"/>
                  <a:pt x="68067" y="155327"/>
                  <a:pt x="69056" y="157634"/>
                </a:cubicBezTo>
                <a:cubicBezTo>
                  <a:pt x="70454" y="160897"/>
                  <a:pt x="72231" y="163984"/>
                  <a:pt x="73819" y="167159"/>
                </a:cubicBezTo>
                <a:cubicBezTo>
                  <a:pt x="74613" y="176684"/>
                  <a:pt x="74325" y="186362"/>
                  <a:pt x="76200" y="195734"/>
                </a:cubicBezTo>
                <a:cubicBezTo>
                  <a:pt x="76761" y="198540"/>
                  <a:pt x="79543" y="200393"/>
                  <a:pt x="80963" y="202878"/>
                </a:cubicBezTo>
                <a:cubicBezTo>
                  <a:pt x="82724" y="205960"/>
                  <a:pt x="83453" y="209676"/>
                  <a:pt x="85725" y="212403"/>
                </a:cubicBezTo>
                <a:cubicBezTo>
                  <a:pt x="87817" y="214913"/>
                  <a:pt x="100239" y="221120"/>
                  <a:pt x="102394" y="221928"/>
                </a:cubicBezTo>
                <a:cubicBezTo>
                  <a:pt x="105458" y="223077"/>
                  <a:pt x="108791" y="223347"/>
                  <a:pt x="111919" y="224309"/>
                </a:cubicBezTo>
                <a:cubicBezTo>
                  <a:pt x="119116" y="226524"/>
                  <a:pt x="126045" y="229627"/>
                  <a:pt x="133350" y="231453"/>
                </a:cubicBezTo>
                <a:lnTo>
                  <a:pt x="152400" y="236215"/>
                </a:lnTo>
                <a:cubicBezTo>
                  <a:pt x="160338" y="235421"/>
                  <a:pt x="168328" y="235047"/>
                  <a:pt x="176213" y="233834"/>
                </a:cubicBezTo>
                <a:cubicBezTo>
                  <a:pt x="178694" y="233452"/>
                  <a:pt x="181268" y="232845"/>
                  <a:pt x="183356" y="231453"/>
                </a:cubicBezTo>
                <a:cubicBezTo>
                  <a:pt x="193973" y="224375"/>
                  <a:pt x="187020" y="222945"/>
                  <a:pt x="200025" y="217165"/>
                </a:cubicBezTo>
                <a:cubicBezTo>
                  <a:pt x="203723" y="215521"/>
                  <a:pt x="208005" y="215766"/>
                  <a:pt x="211931" y="214784"/>
                </a:cubicBezTo>
                <a:cubicBezTo>
                  <a:pt x="214366" y="214175"/>
                  <a:pt x="216645" y="213033"/>
                  <a:pt x="219075" y="212403"/>
                </a:cubicBezTo>
                <a:lnTo>
                  <a:pt x="276225" y="198115"/>
                </a:lnTo>
                <a:cubicBezTo>
                  <a:pt x="275431" y="195734"/>
                  <a:pt x="275236" y="193060"/>
                  <a:pt x="273844" y="190971"/>
                </a:cubicBezTo>
                <a:cubicBezTo>
                  <a:pt x="271976" y="188169"/>
                  <a:pt x="268856" y="186415"/>
                  <a:pt x="266700" y="183828"/>
                </a:cubicBezTo>
                <a:cubicBezTo>
                  <a:pt x="264868" y="181629"/>
                  <a:pt x="263525" y="179065"/>
                  <a:pt x="261938" y="176684"/>
                </a:cubicBezTo>
                <a:cubicBezTo>
                  <a:pt x="263525" y="172715"/>
                  <a:pt x="263885" y="167995"/>
                  <a:pt x="266700" y="164778"/>
                </a:cubicBezTo>
                <a:cubicBezTo>
                  <a:pt x="277287" y="152678"/>
                  <a:pt x="300161" y="156095"/>
                  <a:pt x="311944" y="155253"/>
                </a:cubicBezTo>
                <a:cubicBezTo>
                  <a:pt x="310356" y="149697"/>
                  <a:pt x="310386" y="143392"/>
                  <a:pt x="307181" y="138584"/>
                </a:cubicBezTo>
                <a:cubicBezTo>
                  <a:pt x="305212" y="135630"/>
                  <a:pt x="300738" y="135582"/>
                  <a:pt x="297656" y="133821"/>
                </a:cubicBezTo>
                <a:cubicBezTo>
                  <a:pt x="295171" y="132401"/>
                  <a:pt x="292894" y="130646"/>
                  <a:pt x="290513" y="129059"/>
                </a:cubicBezTo>
                <a:cubicBezTo>
                  <a:pt x="279120" y="111969"/>
                  <a:pt x="285036" y="118818"/>
                  <a:pt x="273844" y="107628"/>
                </a:cubicBezTo>
                <a:cubicBezTo>
                  <a:pt x="269404" y="89867"/>
                  <a:pt x="268201" y="89189"/>
                  <a:pt x="273844" y="62384"/>
                </a:cubicBezTo>
                <a:cubicBezTo>
                  <a:pt x="274662" y="58500"/>
                  <a:pt x="278885" y="56225"/>
                  <a:pt x="280988" y="52859"/>
                </a:cubicBezTo>
                <a:cubicBezTo>
                  <a:pt x="291436" y="36142"/>
                  <a:pt x="279274" y="49810"/>
                  <a:pt x="292894" y="36190"/>
                </a:cubicBezTo>
                <a:cubicBezTo>
                  <a:pt x="288925" y="33015"/>
                  <a:pt x="285298" y="29359"/>
                  <a:pt x="280988" y="26665"/>
                </a:cubicBezTo>
                <a:cubicBezTo>
                  <a:pt x="278859" y="25335"/>
                  <a:pt x="276194" y="25165"/>
                  <a:pt x="273844" y="24284"/>
                </a:cubicBezTo>
                <a:cubicBezTo>
                  <a:pt x="269464" y="22641"/>
                  <a:pt x="260205" y="18493"/>
                  <a:pt x="254794" y="17140"/>
                </a:cubicBezTo>
                <a:cubicBezTo>
                  <a:pt x="250868" y="16158"/>
                  <a:pt x="246857" y="15553"/>
                  <a:pt x="242888" y="14759"/>
                </a:cubicBezTo>
                <a:cubicBezTo>
                  <a:pt x="239713" y="13171"/>
                  <a:pt x="236626" y="11394"/>
                  <a:pt x="233363" y="9996"/>
                </a:cubicBezTo>
                <a:cubicBezTo>
                  <a:pt x="231056" y="9007"/>
                  <a:pt x="228728" y="7685"/>
                  <a:pt x="226219" y="7615"/>
                </a:cubicBezTo>
                <a:cubicBezTo>
                  <a:pt x="171466" y="6094"/>
                  <a:pt x="116682" y="6028"/>
                  <a:pt x="61913" y="5234"/>
                </a:cubicBezTo>
                <a:cubicBezTo>
                  <a:pt x="36716" y="-3165"/>
                  <a:pt x="30163" y="1265"/>
                  <a:pt x="23813" y="471"/>
                </a:cubicBezTo>
                <a:close/>
              </a:path>
            </a:pathLst>
          </a:cu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ítulo 1">
            <a:extLst>
              <a:ext uri="{FF2B5EF4-FFF2-40B4-BE49-F238E27FC236}">
                <a16:creationId xmlns:a16="http://schemas.microsoft.com/office/drawing/2014/main" id="{731167E7-6645-3C4F-A973-22528023DC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pt-BR" altLang="pt-BR"/>
          </a:p>
        </p:txBody>
      </p:sp>
      <p:sp>
        <p:nvSpPr>
          <p:cNvPr id="5123" name="Espaço Reservado para Conteúdo 2">
            <a:extLst>
              <a:ext uri="{FF2B5EF4-FFF2-40B4-BE49-F238E27FC236}">
                <a16:creationId xmlns:a16="http://schemas.microsoft.com/office/drawing/2014/main" id="{D9FAA279-F37B-36B3-8647-2A8723C0DA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pt-BR" altLang="pt-BR"/>
          </a:p>
        </p:txBody>
      </p:sp>
      <p:pic>
        <p:nvPicPr>
          <p:cNvPr id="5124" name="Imagem 2" descr="Mapa&#10;&#10;Descrição gerada automaticamente">
            <a:extLst>
              <a:ext uri="{FF2B5EF4-FFF2-40B4-BE49-F238E27FC236}">
                <a16:creationId xmlns:a16="http://schemas.microsoft.com/office/drawing/2014/main" id="{74AE2D1C-A622-1758-E9DD-EEA9909AB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777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rma Livre: Forma 16">
            <a:extLst>
              <a:ext uri="{FF2B5EF4-FFF2-40B4-BE49-F238E27FC236}">
                <a16:creationId xmlns:a16="http://schemas.microsoft.com/office/drawing/2014/main" id="{C077E217-5D62-1542-0C17-D75343B86847}"/>
              </a:ext>
            </a:extLst>
          </p:cNvPr>
          <p:cNvSpPr/>
          <p:nvPr/>
        </p:nvSpPr>
        <p:spPr>
          <a:xfrm>
            <a:off x="3791744" y="963648"/>
            <a:ext cx="792088" cy="599797"/>
          </a:xfrm>
          <a:custGeom>
            <a:avLst/>
            <a:gdLst>
              <a:gd name="connsiteX0" fmla="*/ 23813 w 311944"/>
              <a:gd name="connsiteY0" fmla="*/ 471 h 236215"/>
              <a:gd name="connsiteX1" fmla="*/ 23813 w 311944"/>
              <a:gd name="connsiteY1" fmla="*/ 471 h 236215"/>
              <a:gd name="connsiteX2" fmla="*/ 9525 w 311944"/>
              <a:gd name="connsiteY2" fmla="*/ 21903 h 236215"/>
              <a:gd name="connsiteX3" fmla="*/ 0 w 311944"/>
              <a:gd name="connsiteY3" fmla="*/ 43334 h 236215"/>
              <a:gd name="connsiteX4" fmla="*/ 2381 w 311944"/>
              <a:gd name="connsiteY4" fmla="*/ 105246 h 236215"/>
              <a:gd name="connsiteX5" fmla="*/ 7144 w 311944"/>
              <a:gd name="connsiteY5" fmla="*/ 112390 h 236215"/>
              <a:gd name="connsiteX6" fmla="*/ 26194 w 311944"/>
              <a:gd name="connsiteY6" fmla="*/ 126678 h 236215"/>
              <a:gd name="connsiteX7" fmla="*/ 52388 w 311944"/>
              <a:gd name="connsiteY7" fmla="*/ 140965 h 236215"/>
              <a:gd name="connsiteX8" fmla="*/ 59531 w 311944"/>
              <a:gd name="connsiteY8" fmla="*/ 143346 h 236215"/>
              <a:gd name="connsiteX9" fmla="*/ 66675 w 311944"/>
              <a:gd name="connsiteY9" fmla="*/ 150490 h 236215"/>
              <a:gd name="connsiteX10" fmla="*/ 69056 w 311944"/>
              <a:gd name="connsiteY10" fmla="*/ 157634 h 236215"/>
              <a:gd name="connsiteX11" fmla="*/ 73819 w 311944"/>
              <a:gd name="connsiteY11" fmla="*/ 167159 h 236215"/>
              <a:gd name="connsiteX12" fmla="*/ 76200 w 311944"/>
              <a:gd name="connsiteY12" fmla="*/ 195734 h 236215"/>
              <a:gd name="connsiteX13" fmla="*/ 80963 w 311944"/>
              <a:gd name="connsiteY13" fmla="*/ 202878 h 236215"/>
              <a:gd name="connsiteX14" fmla="*/ 85725 w 311944"/>
              <a:gd name="connsiteY14" fmla="*/ 212403 h 236215"/>
              <a:gd name="connsiteX15" fmla="*/ 102394 w 311944"/>
              <a:gd name="connsiteY15" fmla="*/ 221928 h 236215"/>
              <a:gd name="connsiteX16" fmla="*/ 111919 w 311944"/>
              <a:gd name="connsiteY16" fmla="*/ 224309 h 236215"/>
              <a:gd name="connsiteX17" fmla="*/ 133350 w 311944"/>
              <a:gd name="connsiteY17" fmla="*/ 231453 h 236215"/>
              <a:gd name="connsiteX18" fmla="*/ 152400 w 311944"/>
              <a:gd name="connsiteY18" fmla="*/ 236215 h 236215"/>
              <a:gd name="connsiteX19" fmla="*/ 176213 w 311944"/>
              <a:gd name="connsiteY19" fmla="*/ 233834 h 236215"/>
              <a:gd name="connsiteX20" fmla="*/ 183356 w 311944"/>
              <a:gd name="connsiteY20" fmla="*/ 231453 h 236215"/>
              <a:gd name="connsiteX21" fmla="*/ 200025 w 311944"/>
              <a:gd name="connsiteY21" fmla="*/ 217165 h 236215"/>
              <a:gd name="connsiteX22" fmla="*/ 211931 w 311944"/>
              <a:gd name="connsiteY22" fmla="*/ 214784 h 236215"/>
              <a:gd name="connsiteX23" fmla="*/ 219075 w 311944"/>
              <a:gd name="connsiteY23" fmla="*/ 212403 h 236215"/>
              <a:gd name="connsiteX24" fmla="*/ 276225 w 311944"/>
              <a:gd name="connsiteY24" fmla="*/ 198115 h 236215"/>
              <a:gd name="connsiteX25" fmla="*/ 273844 w 311944"/>
              <a:gd name="connsiteY25" fmla="*/ 190971 h 236215"/>
              <a:gd name="connsiteX26" fmla="*/ 266700 w 311944"/>
              <a:gd name="connsiteY26" fmla="*/ 183828 h 236215"/>
              <a:gd name="connsiteX27" fmla="*/ 261938 w 311944"/>
              <a:gd name="connsiteY27" fmla="*/ 176684 h 236215"/>
              <a:gd name="connsiteX28" fmla="*/ 266700 w 311944"/>
              <a:gd name="connsiteY28" fmla="*/ 164778 h 236215"/>
              <a:gd name="connsiteX29" fmla="*/ 311944 w 311944"/>
              <a:gd name="connsiteY29" fmla="*/ 155253 h 236215"/>
              <a:gd name="connsiteX30" fmla="*/ 307181 w 311944"/>
              <a:gd name="connsiteY30" fmla="*/ 138584 h 236215"/>
              <a:gd name="connsiteX31" fmla="*/ 297656 w 311944"/>
              <a:gd name="connsiteY31" fmla="*/ 133821 h 236215"/>
              <a:gd name="connsiteX32" fmla="*/ 290513 w 311944"/>
              <a:gd name="connsiteY32" fmla="*/ 129059 h 236215"/>
              <a:gd name="connsiteX33" fmla="*/ 273844 w 311944"/>
              <a:gd name="connsiteY33" fmla="*/ 107628 h 236215"/>
              <a:gd name="connsiteX34" fmla="*/ 273844 w 311944"/>
              <a:gd name="connsiteY34" fmla="*/ 62384 h 236215"/>
              <a:gd name="connsiteX35" fmla="*/ 280988 w 311944"/>
              <a:gd name="connsiteY35" fmla="*/ 52859 h 236215"/>
              <a:gd name="connsiteX36" fmla="*/ 292894 w 311944"/>
              <a:gd name="connsiteY36" fmla="*/ 36190 h 236215"/>
              <a:gd name="connsiteX37" fmla="*/ 280988 w 311944"/>
              <a:gd name="connsiteY37" fmla="*/ 26665 h 236215"/>
              <a:gd name="connsiteX38" fmla="*/ 273844 w 311944"/>
              <a:gd name="connsiteY38" fmla="*/ 24284 h 236215"/>
              <a:gd name="connsiteX39" fmla="*/ 254794 w 311944"/>
              <a:gd name="connsiteY39" fmla="*/ 17140 h 236215"/>
              <a:gd name="connsiteX40" fmla="*/ 242888 w 311944"/>
              <a:gd name="connsiteY40" fmla="*/ 14759 h 236215"/>
              <a:gd name="connsiteX41" fmla="*/ 233363 w 311944"/>
              <a:gd name="connsiteY41" fmla="*/ 9996 h 236215"/>
              <a:gd name="connsiteX42" fmla="*/ 226219 w 311944"/>
              <a:gd name="connsiteY42" fmla="*/ 7615 h 236215"/>
              <a:gd name="connsiteX43" fmla="*/ 61913 w 311944"/>
              <a:gd name="connsiteY43" fmla="*/ 5234 h 236215"/>
              <a:gd name="connsiteX44" fmla="*/ 23813 w 311944"/>
              <a:gd name="connsiteY44" fmla="*/ 471 h 236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1944" h="236215">
                <a:moveTo>
                  <a:pt x="23813" y="471"/>
                </a:moveTo>
                <a:lnTo>
                  <a:pt x="23813" y="471"/>
                </a:lnTo>
                <a:cubicBezTo>
                  <a:pt x="19050" y="7615"/>
                  <a:pt x="14025" y="14591"/>
                  <a:pt x="9525" y="21903"/>
                </a:cubicBezTo>
                <a:cubicBezTo>
                  <a:pt x="5714" y="28096"/>
                  <a:pt x="2634" y="36749"/>
                  <a:pt x="0" y="43334"/>
                </a:cubicBezTo>
                <a:cubicBezTo>
                  <a:pt x="794" y="63971"/>
                  <a:pt x="256" y="84703"/>
                  <a:pt x="2381" y="105246"/>
                </a:cubicBezTo>
                <a:cubicBezTo>
                  <a:pt x="2676" y="108093"/>
                  <a:pt x="5017" y="110475"/>
                  <a:pt x="7144" y="112390"/>
                </a:cubicBezTo>
                <a:cubicBezTo>
                  <a:pt x="13044" y="117700"/>
                  <a:pt x="19589" y="122275"/>
                  <a:pt x="26194" y="126678"/>
                </a:cubicBezTo>
                <a:cubicBezTo>
                  <a:pt x="34889" y="132474"/>
                  <a:pt x="41586" y="137364"/>
                  <a:pt x="52388" y="140965"/>
                </a:cubicBezTo>
                <a:lnTo>
                  <a:pt x="59531" y="143346"/>
                </a:lnTo>
                <a:cubicBezTo>
                  <a:pt x="61912" y="145727"/>
                  <a:pt x="64807" y="147688"/>
                  <a:pt x="66675" y="150490"/>
                </a:cubicBezTo>
                <a:cubicBezTo>
                  <a:pt x="68067" y="152579"/>
                  <a:pt x="68067" y="155327"/>
                  <a:pt x="69056" y="157634"/>
                </a:cubicBezTo>
                <a:cubicBezTo>
                  <a:pt x="70454" y="160897"/>
                  <a:pt x="72231" y="163984"/>
                  <a:pt x="73819" y="167159"/>
                </a:cubicBezTo>
                <a:cubicBezTo>
                  <a:pt x="74613" y="176684"/>
                  <a:pt x="74325" y="186362"/>
                  <a:pt x="76200" y="195734"/>
                </a:cubicBezTo>
                <a:cubicBezTo>
                  <a:pt x="76761" y="198540"/>
                  <a:pt x="79543" y="200393"/>
                  <a:pt x="80963" y="202878"/>
                </a:cubicBezTo>
                <a:cubicBezTo>
                  <a:pt x="82724" y="205960"/>
                  <a:pt x="83453" y="209676"/>
                  <a:pt x="85725" y="212403"/>
                </a:cubicBezTo>
                <a:cubicBezTo>
                  <a:pt x="87817" y="214913"/>
                  <a:pt x="100239" y="221120"/>
                  <a:pt x="102394" y="221928"/>
                </a:cubicBezTo>
                <a:cubicBezTo>
                  <a:pt x="105458" y="223077"/>
                  <a:pt x="108791" y="223347"/>
                  <a:pt x="111919" y="224309"/>
                </a:cubicBezTo>
                <a:cubicBezTo>
                  <a:pt x="119116" y="226524"/>
                  <a:pt x="126045" y="229627"/>
                  <a:pt x="133350" y="231453"/>
                </a:cubicBezTo>
                <a:lnTo>
                  <a:pt x="152400" y="236215"/>
                </a:lnTo>
                <a:cubicBezTo>
                  <a:pt x="160338" y="235421"/>
                  <a:pt x="168328" y="235047"/>
                  <a:pt x="176213" y="233834"/>
                </a:cubicBezTo>
                <a:cubicBezTo>
                  <a:pt x="178694" y="233452"/>
                  <a:pt x="181268" y="232845"/>
                  <a:pt x="183356" y="231453"/>
                </a:cubicBezTo>
                <a:cubicBezTo>
                  <a:pt x="193973" y="224375"/>
                  <a:pt x="187020" y="222945"/>
                  <a:pt x="200025" y="217165"/>
                </a:cubicBezTo>
                <a:cubicBezTo>
                  <a:pt x="203723" y="215521"/>
                  <a:pt x="208005" y="215766"/>
                  <a:pt x="211931" y="214784"/>
                </a:cubicBezTo>
                <a:cubicBezTo>
                  <a:pt x="214366" y="214175"/>
                  <a:pt x="216645" y="213033"/>
                  <a:pt x="219075" y="212403"/>
                </a:cubicBezTo>
                <a:lnTo>
                  <a:pt x="276225" y="198115"/>
                </a:lnTo>
                <a:cubicBezTo>
                  <a:pt x="275431" y="195734"/>
                  <a:pt x="275236" y="193060"/>
                  <a:pt x="273844" y="190971"/>
                </a:cubicBezTo>
                <a:cubicBezTo>
                  <a:pt x="271976" y="188169"/>
                  <a:pt x="268856" y="186415"/>
                  <a:pt x="266700" y="183828"/>
                </a:cubicBezTo>
                <a:cubicBezTo>
                  <a:pt x="264868" y="181629"/>
                  <a:pt x="263525" y="179065"/>
                  <a:pt x="261938" y="176684"/>
                </a:cubicBezTo>
                <a:cubicBezTo>
                  <a:pt x="263525" y="172715"/>
                  <a:pt x="263885" y="167995"/>
                  <a:pt x="266700" y="164778"/>
                </a:cubicBezTo>
                <a:cubicBezTo>
                  <a:pt x="277287" y="152678"/>
                  <a:pt x="300161" y="156095"/>
                  <a:pt x="311944" y="155253"/>
                </a:cubicBezTo>
                <a:cubicBezTo>
                  <a:pt x="310356" y="149697"/>
                  <a:pt x="310386" y="143392"/>
                  <a:pt x="307181" y="138584"/>
                </a:cubicBezTo>
                <a:cubicBezTo>
                  <a:pt x="305212" y="135630"/>
                  <a:pt x="300738" y="135582"/>
                  <a:pt x="297656" y="133821"/>
                </a:cubicBezTo>
                <a:cubicBezTo>
                  <a:pt x="295171" y="132401"/>
                  <a:pt x="292894" y="130646"/>
                  <a:pt x="290513" y="129059"/>
                </a:cubicBezTo>
                <a:cubicBezTo>
                  <a:pt x="279120" y="111969"/>
                  <a:pt x="285036" y="118818"/>
                  <a:pt x="273844" y="107628"/>
                </a:cubicBezTo>
                <a:cubicBezTo>
                  <a:pt x="269404" y="89867"/>
                  <a:pt x="268201" y="89189"/>
                  <a:pt x="273844" y="62384"/>
                </a:cubicBezTo>
                <a:cubicBezTo>
                  <a:pt x="274662" y="58500"/>
                  <a:pt x="278885" y="56225"/>
                  <a:pt x="280988" y="52859"/>
                </a:cubicBezTo>
                <a:cubicBezTo>
                  <a:pt x="291436" y="36142"/>
                  <a:pt x="279274" y="49810"/>
                  <a:pt x="292894" y="36190"/>
                </a:cubicBezTo>
                <a:cubicBezTo>
                  <a:pt x="288925" y="33015"/>
                  <a:pt x="285298" y="29359"/>
                  <a:pt x="280988" y="26665"/>
                </a:cubicBezTo>
                <a:cubicBezTo>
                  <a:pt x="278859" y="25335"/>
                  <a:pt x="276194" y="25165"/>
                  <a:pt x="273844" y="24284"/>
                </a:cubicBezTo>
                <a:cubicBezTo>
                  <a:pt x="269464" y="22641"/>
                  <a:pt x="260205" y="18493"/>
                  <a:pt x="254794" y="17140"/>
                </a:cubicBezTo>
                <a:cubicBezTo>
                  <a:pt x="250868" y="16158"/>
                  <a:pt x="246857" y="15553"/>
                  <a:pt x="242888" y="14759"/>
                </a:cubicBezTo>
                <a:cubicBezTo>
                  <a:pt x="239713" y="13171"/>
                  <a:pt x="236626" y="11394"/>
                  <a:pt x="233363" y="9996"/>
                </a:cubicBezTo>
                <a:cubicBezTo>
                  <a:pt x="231056" y="9007"/>
                  <a:pt x="228728" y="7685"/>
                  <a:pt x="226219" y="7615"/>
                </a:cubicBezTo>
                <a:cubicBezTo>
                  <a:pt x="171466" y="6094"/>
                  <a:pt x="116682" y="6028"/>
                  <a:pt x="61913" y="5234"/>
                </a:cubicBezTo>
                <a:cubicBezTo>
                  <a:pt x="36716" y="-3165"/>
                  <a:pt x="30163" y="1265"/>
                  <a:pt x="23813" y="471"/>
                </a:cubicBezTo>
                <a:close/>
              </a:path>
            </a:pathLst>
          </a:cu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Imagem 9">
            <a:extLst>
              <a:ext uri="{FF2B5EF4-FFF2-40B4-BE49-F238E27FC236}">
                <a16:creationId xmlns:a16="http://schemas.microsoft.com/office/drawing/2014/main" id="{C59E94D4-C02B-D2C1-C4BD-554D05B33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tângulo 9">
            <a:extLst>
              <a:ext uri="{FF2B5EF4-FFF2-40B4-BE49-F238E27FC236}">
                <a16:creationId xmlns:a16="http://schemas.microsoft.com/office/drawing/2014/main" id="{8D7CEB44-4BCF-BCA7-6062-E7E160C0C6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7413"/>
            <a:ext cx="12192000" cy="6858000"/>
          </a:xfrm>
          <a:prstGeom prst="rect">
            <a:avLst/>
          </a:prstGeom>
          <a:solidFill>
            <a:schemeClr val="accent1">
              <a:lumMod val="25000"/>
              <a:alpha val="50195"/>
            </a:schemeClr>
          </a:solidFill>
          <a:ln>
            <a:noFill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 dirty="0">
              <a:solidFill>
                <a:srgbClr val="112F41"/>
              </a:solidFill>
            </a:endParaRPr>
          </a:p>
        </p:txBody>
      </p:sp>
      <p:sp>
        <p:nvSpPr>
          <p:cNvPr id="3076" name="Retângulo 1">
            <a:extLst>
              <a:ext uri="{FF2B5EF4-FFF2-40B4-BE49-F238E27FC236}">
                <a16:creationId xmlns:a16="http://schemas.microsoft.com/office/drawing/2014/main" id="{49B5F513-D44C-9FE3-31D7-390590AEA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3531" y="401848"/>
            <a:ext cx="6046526" cy="5979479"/>
          </a:xfrm>
          <a:prstGeom prst="rect">
            <a:avLst/>
          </a:prstGeom>
          <a:solidFill>
            <a:srgbClr val="008375">
              <a:alpha val="3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40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5BD7420-CE49-D8D9-E70D-C5C4FC82AC4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39416" y="620688"/>
            <a:ext cx="5544616" cy="5040560"/>
          </a:xfrm>
        </p:spPr>
        <p:txBody>
          <a:bodyPr/>
          <a:lstStyle/>
          <a:p>
            <a:pPr algn="l" eaLnBrk="1" hangingPunct="1">
              <a:defRPr/>
            </a:pPr>
            <a:r>
              <a:rPr lang="pt-BR" altLang="pt-BR" sz="20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O Centro de São Paulo em números</a:t>
            </a:r>
          </a:p>
          <a:p>
            <a:pPr algn="l" eaLnBrk="1" hangingPunct="1">
              <a:defRPr/>
            </a:pPr>
            <a:endParaRPr lang="pt-BR" altLang="pt-BR" sz="1400" dirty="0">
              <a:solidFill>
                <a:schemeClr val="bg2">
                  <a:lumMod val="20000"/>
                  <a:lumOff val="80000"/>
                </a:schemeClr>
              </a:solidFill>
              <a:latin typeface="Montserrat SemiBold" pitchFamily="2" charset="0"/>
            </a:endParaRP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2% do território municipal — cerca de 3,3 mil ha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Aproximadamente </a:t>
            </a:r>
            <a:r>
              <a:rPr lang="pt-BR" altLang="pt-BR" sz="16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480 mil habitantes</a:t>
            </a: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 — 4% da população da cidade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Densidade de moradores e empregos: o Centro tem 115 hab./ha, ante 75 hab./ha na cidade, mas concentra proporcionalmente muito mais empregos: </a:t>
            </a:r>
            <a:r>
              <a:rPr lang="pt-BR" altLang="pt-BR" sz="16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1,7 emprego por habitante, contra 0,4 na média municipal</a:t>
            </a: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.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Mais de 820 mil empregos — aproximadamente 19% dos postos de trabalho de São Paulo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Cerca de 1,9 milhão de pessoas circulam diariamente pelo Centro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Concentra 43% dos imóveis tombados do município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Forte presença de comércio e serviços, sobretudo em Sé República</a:t>
            </a:r>
          </a:p>
          <a:p>
            <a:pPr marL="285750" indent="-285750" algn="l" eaLnBrk="1" hangingPunct="1">
              <a:buFont typeface="Arial" panose="020B0604020202020204" pitchFamily="34" charset="0"/>
              <a:buChar char="•"/>
              <a:defRPr/>
            </a:pPr>
            <a:r>
              <a:rPr lang="pt-BR" altLang="pt-BR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Contraste entre alta centralidade e grande número de imóveis vagos ou subutilizados</a:t>
            </a:r>
          </a:p>
          <a:p>
            <a:pPr algn="l" eaLnBrk="1" hangingPunct="1">
              <a:defRPr/>
            </a:pPr>
            <a:endParaRPr lang="pt-BR" altLang="pt-BR" sz="1400" b="1" dirty="0">
              <a:solidFill>
                <a:schemeClr val="bg2">
                  <a:lumMod val="20000"/>
                  <a:lumOff val="80000"/>
                </a:schemeClr>
              </a:solidFill>
              <a:latin typeface="Montserrat Light" panose="00000400000000000000" pitchFamily="2" charset="0"/>
            </a:endParaRPr>
          </a:p>
          <a:p>
            <a:pPr algn="l" eaLnBrk="1" hangingPunct="1">
              <a:defRPr/>
            </a:pPr>
            <a:r>
              <a:rPr lang="pt-BR" altLang="pt-BR" sz="1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Light" panose="00000400000000000000" pitchFamily="2" charset="0"/>
              </a:rPr>
              <a:t>Fontes: Metrô Pesq. OD, 2023; IBGE, 2022; RAIS, 214; SP-URB, 2017</a:t>
            </a:r>
          </a:p>
        </p:txBody>
      </p:sp>
      <p:pic>
        <p:nvPicPr>
          <p:cNvPr id="2" name="Imagem 7">
            <a:extLst>
              <a:ext uri="{FF2B5EF4-FFF2-40B4-BE49-F238E27FC236}">
                <a16:creationId xmlns:a16="http://schemas.microsoft.com/office/drawing/2014/main" id="{7823DC18-A1EE-596C-0981-EE6FF4EE1E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2504" y="6186064"/>
            <a:ext cx="1350962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Agrupar 4">
            <a:extLst>
              <a:ext uri="{FF2B5EF4-FFF2-40B4-BE49-F238E27FC236}">
                <a16:creationId xmlns:a16="http://schemas.microsoft.com/office/drawing/2014/main" id="{0CE1674D-17F6-BD41-81AA-F7D3C2E0D26A}"/>
              </a:ext>
            </a:extLst>
          </p:cNvPr>
          <p:cNvGrpSpPr>
            <a:grpSpLocks/>
          </p:cNvGrpSpPr>
          <p:nvPr/>
        </p:nvGrpSpPr>
        <p:grpSpPr bwMode="auto">
          <a:xfrm>
            <a:off x="7153588" y="1556792"/>
            <a:ext cx="4330700" cy="4133850"/>
            <a:chOff x="8933683" y="806210"/>
            <a:chExt cx="13118880" cy="12525316"/>
          </a:xfrm>
        </p:grpSpPr>
        <p:grpSp>
          <p:nvGrpSpPr>
            <p:cNvPr id="5" name="Group 31">
              <a:extLst>
                <a:ext uri="{FF2B5EF4-FFF2-40B4-BE49-F238E27FC236}">
                  <a16:creationId xmlns:a16="http://schemas.microsoft.com/office/drawing/2014/main" id="{4048F0F8-4CF1-02B4-E3B8-54E4DFD26FD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933683" y="806210"/>
              <a:ext cx="13118880" cy="11482076"/>
              <a:chOff x="0" y="0"/>
              <a:chExt cx="2889521" cy="2529004"/>
            </a:xfrm>
          </p:grpSpPr>
          <p:pic>
            <p:nvPicPr>
              <p:cNvPr id="11" name="Image 32">
                <a:extLst>
                  <a:ext uri="{FF2B5EF4-FFF2-40B4-BE49-F238E27FC236}">
                    <a16:creationId xmlns:a16="http://schemas.microsoft.com/office/drawing/2014/main" id="{783DC81E-F846-BD99-DCAE-7230F8B0E90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0"/>
                <a:ext cx="2889521" cy="25290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3" name="Textbox 33">
                <a:extLst>
                  <a:ext uri="{FF2B5EF4-FFF2-40B4-BE49-F238E27FC236}">
                    <a16:creationId xmlns:a16="http://schemas.microsoft.com/office/drawing/2014/main" id="{9D3343C5-DCBE-7B04-B301-022AFC080850}"/>
                  </a:ext>
                </a:extLst>
              </p:cNvPr>
              <p:cNvSpPr txBox="1"/>
              <p:nvPr/>
            </p:nvSpPr>
            <p:spPr>
              <a:xfrm>
                <a:off x="1155596" y="566801"/>
                <a:ext cx="245736" cy="202353"/>
              </a:xfrm>
              <a:prstGeom prst="rect">
                <a:avLst/>
              </a:prstGeom>
            </p:spPr>
            <p:txBody>
              <a:bodyPr lIns="0" tIns="0" rIns="0" bIns="0"/>
              <a:lstStyle/>
              <a:p>
                <a:pPr>
                  <a:spcBef>
                    <a:spcPts val="75"/>
                  </a:spcBef>
                  <a:defRPr/>
                </a:pPr>
                <a:r>
                  <a:rPr lang="pt-PT" spc="-25" dirty="0">
                    <a:solidFill>
                      <a:srgbClr val="FFFFFF"/>
                    </a:solidFill>
                    <a:latin typeface="Segoe UI" panose="020B0502040204020203" pitchFamily="34" charset="0"/>
                    <a:ea typeface="Myriad Pro" panose="020B0503030403020204" pitchFamily="34" charset="0"/>
                    <a:cs typeface="Segoe UI" panose="020B0502040204020203" pitchFamily="34" charset="0"/>
                  </a:rPr>
                  <a:t>8%</a:t>
                </a:r>
                <a:endParaRPr lang="pt-BR" dirty="0">
                  <a:latin typeface="Segoe UI" panose="020B0502040204020203" pitchFamily="34" charset="0"/>
                  <a:ea typeface="Myriad Pro" panose="020B0503030403020204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14" name="Textbox 34">
                <a:extLst>
                  <a:ext uri="{FF2B5EF4-FFF2-40B4-BE49-F238E27FC236}">
                    <a16:creationId xmlns:a16="http://schemas.microsoft.com/office/drawing/2014/main" id="{D6030CA7-DAF6-623E-2C0D-4E3DFC894779}"/>
                  </a:ext>
                </a:extLst>
              </p:cNvPr>
              <p:cNvSpPr txBox="1"/>
              <p:nvPr/>
            </p:nvSpPr>
            <p:spPr>
              <a:xfrm>
                <a:off x="629170" y="1281924"/>
                <a:ext cx="336828" cy="201294"/>
              </a:xfrm>
              <a:prstGeom prst="rect">
                <a:avLst/>
              </a:prstGeom>
            </p:spPr>
            <p:txBody>
              <a:bodyPr lIns="0" tIns="0" rIns="0" bIns="0"/>
              <a:lstStyle/>
              <a:p>
                <a:pPr>
                  <a:spcBef>
                    <a:spcPts val="75"/>
                  </a:spcBef>
                  <a:defRPr/>
                </a:pPr>
                <a:r>
                  <a:rPr lang="pt-PT" spc="-25" dirty="0">
                    <a:solidFill>
                      <a:srgbClr val="FFFFFF"/>
                    </a:solidFill>
                    <a:latin typeface="Segoe UI" panose="020B0502040204020203" pitchFamily="34" charset="0"/>
                    <a:ea typeface="Myriad Pro" panose="020B0503030403020204" pitchFamily="34" charset="0"/>
                    <a:cs typeface="Segoe UI" panose="020B0502040204020203" pitchFamily="34" charset="0"/>
                  </a:rPr>
                  <a:t>31%</a:t>
                </a:r>
                <a:endParaRPr lang="pt-BR" sz="1600" dirty="0">
                  <a:latin typeface="Segoe UI" panose="020B0502040204020203" pitchFamily="34" charset="0"/>
                  <a:ea typeface="Myriad Pro" panose="020B0503030403020204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15" name="Textbox 35">
                <a:extLst>
                  <a:ext uri="{FF2B5EF4-FFF2-40B4-BE49-F238E27FC236}">
                    <a16:creationId xmlns:a16="http://schemas.microsoft.com/office/drawing/2014/main" id="{635362CE-5FDE-0273-CCC5-3FC5C8C6792C}"/>
                  </a:ext>
                </a:extLst>
              </p:cNvPr>
              <p:cNvSpPr txBox="1"/>
              <p:nvPr/>
            </p:nvSpPr>
            <p:spPr>
              <a:xfrm>
                <a:off x="1966950" y="1248021"/>
                <a:ext cx="336828" cy="202354"/>
              </a:xfrm>
              <a:prstGeom prst="rect">
                <a:avLst/>
              </a:prstGeom>
            </p:spPr>
            <p:txBody>
              <a:bodyPr lIns="0" tIns="0" rIns="0" bIns="0"/>
              <a:lstStyle/>
              <a:p>
                <a:pPr>
                  <a:spcBef>
                    <a:spcPts val="75"/>
                  </a:spcBef>
                  <a:defRPr/>
                </a:pPr>
                <a:r>
                  <a:rPr lang="pt-PT" spc="-25" dirty="0">
                    <a:solidFill>
                      <a:srgbClr val="FFFFFF"/>
                    </a:solidFill>
                    <a:latin typeface="Segoe UI" panose="020B0502040204020203" pitchFamily="34" charset="0"/>
                    <a:ea typeface="Myriad Pro" panose="020B0503030403020204" pitchFamily="34" charset="0"/>
                    <a:cs typeface="Segoe UI" panose="020B0502040204020203" pitchFamily="34" charset="0"/>
                  </a:rPr>
                  <a:t>61%</a:t>
                </a:r>
                <a:endParaRPr lang="pt-BR" dirty="0">
                  <a:latin typeface="Segoe UI" panose="020B0502040204020203" pitchFamily="34" charset="0"/>
                  <a:ea typeface="Myriad Pro" panose="020B0503030403020204" pitchFamily="34" charset="0"/>
                  <a:cs typeface="Segoe UI" panose="020B0502040204020203" pitchFamily="34" charset="0"/>
                </a:endParaRPr>
              </a:p>
            </p:txBody>
          </p:sp>
        </p:grpSp>
        <p:sp>
          <p:nvSpPr>
            <p:cNvPr id="6" name="Rectangle 19">
              <a:extLst>
                <a:ext uri="{FF2B5EF4-FFF2-40B4-BE49-F238E27FC236}">
                  <a16:creationId xmlns:a16="http://schemas.microsoft.com/office/drawing/2014/main" id="{5B2083F0-A6E0-29DB-AE6E-D8DD27ED45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863054" y="10674909"/>
              <a:ext cx="4060347" cy="19579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pt-PT" altLang="pt-BR" sz="1800" b="1">
                  <a:latin typeface="Segoe UI" panose="020B0502040204020203" pitchFamily="34" charset="0"/>
                  <a:ea typeface="Myriad Pro"/>
                  <a:cs typeface="Segoe UI" panose="020B0502040204020203" pitchFamily="34" charset="0"/>
                </a:rPr>
                <a:t> </a:t>
              </a:r>
              <a:r>
                <a:rPr lang="pt-PT" altLang="pt-BR" sz="1800" b="1">
                  <a:solidFill>
                    <a:srgbClr val="1CB78D"/>
                  </a:solidFill>
                  <a:latin typeface="Segoe UI" panose="020B0502040204020203" pitchFamily="34" charset="0"/>
                  <a:ea typeface="Myriad Pro"/>
                  <a:cs typeface="Segoe UI" panose="020B0502040204020203" pitchFamily="34" charset="0"/>
                </a:rPr>
                <a:t>Transporte</a:t>
              </a:r>
              <a:r>
                <a:rPr lang="pt-PT" altLang="pt-BR" sz="1800" b="1">
                  <a:latin typeface="Segoe UI" panose="020B0502040204020203" pitchFamily="34" charset="0"/>
                  <a:ea typeface="Myriad Pro"/>
                  <a:cs typeface="Segoe UI" panose="020B0502040204020203" pitchFamily="34" charset="0"/>
                </a:rPr>
                <a:t> </a:t>
              </a:r>
            </a:p>
          </p:txBody>
        </p:sp>
        <p:sp>
          <p:nvSpPr>
            <p:cNvPr id="8" name="Rectangle 20">
              <a:extLst>
                <a:ext uri="{FF2B5EF4-FFF2-40B4-BE49-F238E27FC236}">
                  <a16:creationId xmlns:a16="http://schemas.microsoft.com/office/drawing/2014/main" id="{A9CE11D6-DD78-6D0A-9E5E-BBA1079DF1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71494" y="11309333"/>
              <a:ext cx="4769739" cy="19579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pt-PT" altLang="pt-BR" sz="1800" b="1">
                  <a:solidFill>
                    <a:srgbClr val="F99C25"/>
                  </a:solidFill>
                  <a:latin typeface="Segoe UI" panose="020B0502040204020203" pitchFamily="34" charset="0"/>
                  <a:ea typeface="Myriad Pro"/>
                  <a:cs typeface="Segoe UI" panose="020B0502040204020203" pitchFamily="34" charset="0"/>
                </a:rPr>
                <a:t>Energia Estacionária</a:t>
              </a:r>
            </a:p>
          </p:txBody>
        </p:sp>
        <p:sp>
          <p:nvSpPr>
            <p:cNvPr id="9" name="Rectangle 21">
              <a:extLst>
                <a:ext uri="{FF2B5EF4-FFF2-40B4-BE49-F238E27FC236}">
                  <a16:creationId xmlns:a16="http://schemas.microsoft.com/office/drawing/2014/main" id="{D73D34B5-6D7C-8741-52F6-586492F5BF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97640" y="869900"/>
              <a:ext cx="4093402" cy="11188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tabLst>
                  <a:tab pos="2397125" algn="l"/>
                </a:tabLst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tabLst>
                  <a:tab pos="2397125" algn="l"/>
                </a:tabLst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tabLst>
                  <a:tab pos="2397125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tabLst>
                  <a:tab pos="2397125" algn="l"/>
                </a:tabLst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tabLst>
                  <a:tab pos="2397125" algn="l"/>
                </a:tabLst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tabLst>
                  <a:tab pos="2397125" algn="l"/>
                </a:tabLst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tabLst>
                  <a:tab pos="2397125" algn="l"/>
                </a:tabLst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tabLst>
                  <a:tab pos="2397125" algn="l"/>
                </a:tabLst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tabLst>
                  <a:tab pos="2397125" algn="l"/>
                </a:tabLst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pt-PT" altLang="pt-BR" sz="1800" b="1">
                  <a:solidFill>
                    <a:srgbClr val="5AA2CF"/>
                  </a:solidFill>
                  <a:latin typeface="Segoe UI" panose="020B0502040204020203" pitchFamily="34" charset="0"/>
                  <a:ea typeface="Myriad Pro"/>
                  <a:cs typeface="Segoe UI" panose="020B0502040204020203" pitchFamily="34" charset="0"/>
                </a:rPr>
                <a:t>Resíduos</a:t>
              </a:r>
            </a:p>
          </p:txBody>
        </p:sp>
        <p:sp>
          <p:nvSpPr>
            <p:cNvPr id="10" name="Rectangle 20">
              <a:extLst>
                <a:ext uri="{FF2B5EF4-FFF2-40B4-BE49-F238E27FC236}">
                  <a16:creationId xmlns:a16="http://schemas.microsoft.com/office/drawing/2014/main" id="{C8E88DF4-E782-F477-C913-64059AAE80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79045" y="12212724"/>
              <a:ext cx="3113468" cy="11188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pt-PT" altLang="pt-BR" sz="18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sp>
        <p:nvSpPr>
          <p:cNvPr id="16" name="Google Shape;91;p1">
            <a:extLst>
              <a:ext uri="{FF2B5EF4-FFF2-40B4-BE49-F238E27FC236}">
                <a16:creationId xmlns:a16="http://schemas.microsoft.com/office/drawing/2014/main" id="{B72EA143-2752-7DBE-3F9B-4376018A0F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2092" y="5757007"/>
            <a:ext cx="4125912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00" rIns="91425" bIns="4570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FontTx/>
              <a:buNone/>
            </a:pPr>
            <a:r>
              <a:rPr lang="pt-BR" altLang="pt-BR" sz="1000" dirty="0">
                <a:solidFill>
                  <a:schemeClr val="bg1">
                    <a:lumMod val="75000"/>
                  </a:schemeClr>
                </a:solidFill>
                <a:sym typeface="Arial" panose="020B0604020202020204" pitchFamily="34" charset="0"/>
              </a:rPr>
              <a:t>Fonte: </a:t>
            </a:r>
            <a:r>
              <a:rPr lang="pt-BR" altLang="pt-BR" sz="1000" dirty="0" err="1">
                <a:solidFill>
                  <a:schemeClr val="bg1">
                    <a:lumMod val="75000"/>
                  </a:schemeClr>
                </a:solidFill>
                <a:sym typeface="Arial" panose="020B0604020202020204" pitchFamily="34" charset="0"/>
              </a:rPr>
              <a:t>PlanClima</a:t>
            </a:r>
            <a:r>
              <a:rPr lang="pt-BR" altLang="pt-BR" sz="1000" dirty="0">
                <a:solidFill>
                  <a:schemeClr val="bg1">
                    <a:lumMod val="75000"/>
                  </a:schemeClr>
                </a:solidFill>
                <a:sym typeface="Arial" panose="020B0604020202020204" pitchFamily="34" charset="0"/>
              </a:rPr>
              <a:t>, 2022, PMSP</a:t>
            </a:r>
          </a:p>
        </p:txBody>
      </p:sp>
      <p:sp>
        <p:nvSpPr>
          <p:cNvPr id="17" name="Google Shape;91;p1">
            <a:extLst>
              <a:ext uri="{FF2B5EF4-FFF2-40B4-BE49-F238E27FC236}">
                <a16:creationId xmlns:a16="http://schemas.microsoft.com/office/drawing/2014/main" id="{71EAB398-1CA7-A4A7-B702-FBCCAC5DD4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62164" y="620688"/>
            <a:ext cx="4667728" cy="584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25" tIns="45700" rIns="91425" bIns="4570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>
                <a:srgbClr val="000000"/>
              </a:buClr>
              <a:buFontTx/>
              <a:buNone/>
            </a:pPr>
            <a:r>
              <a:rPr lang="pt-BR" altLang="pt-BR" sz="18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  <a:cs typeface="+mn-cs"/>
                <a:sym typeface="Arial" panose="020B0604020202020204" pitchFamily="34" charset="0"/>
              </a:rPr>
              <a:t>Distribuição setorial das emissões </a:t>
            </a: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  <a:cs typeface="+mn-cs"/>
                <a:sym typeface="Arial" panose="020B0604020202020204" pitchFamily="34" charset="0"/>
              </a:rPr>
              <a:t>(2010-2022) </a:t>
            </a:r>
          </a:p>
        </p:txBody>
      </p:sp>
    </p:spTree>
    <p:extLst>
      <p:ext uri="{BB962C8B-B14F-4D97-AF65-F5344CB8AC3E}">
        <p14:creationId xmlns:p14="http://schemas.microsoft.com/office/powerpoint/2010/main" val="1646475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5E743E4B-2684-36EB-14B4-2CC9C45771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188855" y="106384"/>
            <a:ext cx="4943475" cy="584200"/>
          </a:xfrm>
        </p:spPr>
        <p:txBody>
          <a:bodyPr/>
          <a:lstStyle/>
          <a:p>
            <a:pPr algn="l" eaLnBrk="1" hangingPunct="1"/>
            <a:r>
              <a:rPr lang="pt-BR" altLang="pt-BR" b="1" dirty="0">
                <a:solidFill>
                  <a:srgbClr val="008375"/>
                </a:solidFill>
                <a:sym typeface="PT Mono" panose="02060509020205020204" pitchFamily="49" charset="0"/>
              </a:rPr>
              <a:t>Setor Central</a:t>
            </a:r>
            <a:endParaRPr lang="pt-BR" altLang="pt-BR" sz="3200" b="1" dirty="0">
              <a:solidFill>
                <a:srgbClr val="008375"/>
              </a:solidFill>
            </a:endParaRPr>
          </a:p>
        </p:txBody>
      </p:sp>
      <p:pic>
        <p:nvPicPr>
          <p:cNvPr id="7172" name="Imagem 7">
            <a:extLst>
              <a:ext uri="{FF2B5EF4-FFF2-40B4-BE49-F238E27FC236}">
                <a16:creationId xmlns:a16="http://schemas.microsoft.com/office/drawing/2014/main" id="{97E566C2-8360-096B-6F67-5B5484158D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350" y="6146800"/>
            <a:ext cx="20002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2F704BC6-DD01-5B18-AC96-56D4653179C4}"/>
              </a:ext>
            </a:extLst>
          </p:cNvPr>
          <p:cNvSpPr txBox="1"/>
          <p:nvPr/>
        </p:nvSpPr>
        <p:spPr>
          <a:xfrm>
            <a:off x="4848225" y="5067300"/>
            <a:ext cx="30130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21 km²</a:t>
            </a:r>
          </a:p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241.542 habitantes</a:t>
            </a:r>
          </a:p>
        </p:txBody>
      </p:sp>
      <p:sp>
        <p:nvSpPr>
          <p:cNvPr id="2" name="Google Shape;111;p3">
            <a:extLst>
              <a:ext uri="{FF2B5EF4-FFF2-40B4-BE49-F238E27FC236}">
                <a16:creationId xmlns:a16="http://schemas.microsoft.com/office/drawing/2014/main" id="{1C86AC4B-B242-3FB3-1FB1-54FA56EA75EC}"/>
              </a:ext>
            </a:extLst>
          </p:cNvPr>
          <p:cNvSpPr txBox="1"/>
          <p:nvPr/>
        </p:nvSpPr>
        <p:spPr>
          <a:xfrm>
            <a:off x="7248524" y="836712"/>
            <a:ext cx="4824139" cy="5504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770" tIns="34376" rIns="68770" bIns="34376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pt-BR" sz="1050" b="1" dirty="0">
                <a:solidFill>
                  <a:srgbClr val="008375"/>
                </a:solidFill>
              </a:rPr>
              <a:t>Requalifica Centro </a:t>
            </a:r>
            <a:r>
              <a:rPr lang="pt-BR" sz="1050" dirty="0">
                <a:solidFill>
                  <a:srgbClr val="008375"/>
                </a:solidFill>
              </a:rPr>
              <a:t>Lei nº 17.577/2021 (+</a:t>
            </a:r>
            <a:r>
              <a:rPr lang="pt-BR" sz="1050" dirty="0" err="1">
                <a:solidFill>
                  <a:srgbClr val="008375"/>
                </a:solidFill>
              </a:rPr>
              <a:t>alt</a:t>
            </a:r>
            <a:r>
              <a:rPr lang="pt-BR" sz="1050" dirty="0">
                <a:solidFill>
                  <a:srgbClr val="008375"/>
                </a:solidFill>
              </a:rPr>
              <a:t>)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Incentivos fiscais e edilícios para estimular a requalificação </a:t>
            </a:r>
            <a:r>
              <a:rPr lang="pt-BR" sz="1050" i="1" dirty="0">
                <a:solidFill>
                  <a:srgbClr val="008375"/>
                </a:solidFill>
              </a:rPr>
              <a:t>(</a:t>
            </a:r>
            <a:r>
              <a:rPr lang="pt-BR" sz="1050" i="1" dirty="0" err="1">
                <a:solidFill>
                  <a:srgbClr val="008375"/>
                </a:solidFill>
              </a:rPr>
              <a:t>retrofit</a:t>
            </a:r>
            <a:r>
              <a:rPr lang="pt-BR" sz="1050" i="1" dirty="0">
                <a:solidFill>
                  <a:srgbClr val="008375"/>
                </a:solidFill>
              </a:rPr>
              <a:t>) </a:t>
            </a:r>
            <a:r>
              <a:rPr lang="pt-BR" sz="1050" dirty="0">
                <a:solidFill>
                  <a:srgbClr val="008375"/>
                </a:solidFill>
              </a:rPr>
              <a:t>de edifícios com objetivo de adensar o centro e atrair investidores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    - Isenção e remissão de créditos de IPTU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    - Redução da alíquota de ISS para obras de requalificação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    - Isenção de taxas municipais e ITBI</a:t>
            </a: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    - SUVENÇÃO ECONÔMICA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endParaRPr lang="pt-BR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b="1" dirty="0">
                <a:solidFill>
                  <a:srgbClr val="008375"/>
                </a:solidFill>
              </a:rPr>
              <a:t>PIU/AIU Setor Central </a:t>
            </a:r>
            <a:r>
              <a:rPr lang="pt-BR" sz="1050" dirty="0">
                <a:solidFill>
                  <a:srgbClr val="008375"/>
                </a:solidFill>
              </a:rPr>
              <a:t>Lei 17.844/2022 (+</a:t>
            </a:r>
            <a:r>
              <a:rPr lang="pt-BR" sz="1050" dirty="0" err="1">
                <a:solidFill>
                  <a:srgbClr val="008375"/>
                </a:solidFill>
              </a:rPr>
              <a:t>alt</a:t>
            </a:r>
            <a:r>
              <a:rPr lang="pt-BR" sz="1050" dirty="0">
                <a:solidFill>
                  <a:srgbClr val="008375"/>
                </a:solidFill>
              </a:rPr>
              <a:t>)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Plano com foco no adensamento populacional e qualificação do território do centro histórico de São Paulo, buscando diversificação de atividades e fortalecimento da economia.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    - Potencial Construtivo total AIU-SCE 3.600.000m²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050" dirty="0">
                <a:solidFill>
                  <a:srgbClr val="008375"/>
                </a:solidFill>
              </a:rPr>
              <a:t>    - Arrecadação de até R$ 700mi, a serem convertidos em moradia popular, equipamentos públicos, restauração de bens tombados e infraestrutura</a:t>
            </a:r>
          </a:p>
          <a:p>
            <a:pPr>
              <a:lnSpc>
                <a:spcPct val="150000"/>
              </a:lnSpc>
            </a:pPr>
            <a:endParaRPr lang="pt-BR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400" b="1" dirty="0">
                <a:solidFill>
                  <a:srgbClr val="008375"/>
                </a:solidFill>
              </a:rPr>
              <a:t>+ 2 milhões de pessoas diariamente impactadas </a:t>
            </a:r>
            <a:endParaRPr lang="en-US" sz="1400" b="1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400" b="1" dirty="0">
                <a:solidFill>
                  <a:srgbClr val="008375"/>
                </a:solidFill>
              </a:rPr>
              <a:t>+ 400 mil moradores diretos atendidos </a:t>
            </a:r>
            <a:endParaRPr lang="en-US" sz="1400" b="1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400" b="1" dirty="0">
                <a:solidFill>
                  <a:srgbClr val="008375"/>
                </a:solidFill>
              </a:rPr>
              <a:t>+ 200 mil novos moradores atraídos à região</a:t>
            </a:r>
            <a:endParaRPr lang="en-US" sz="1400" b="1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400" b="1" dirty="0">
                <a:solidFill>
                  <a:srgbClr val="008375"/>
                </a:solidFill>
              </a:rPr>
              <a:t>+ 100 mil viagens potenciais atendidas por dia </a:t>
            </a:r>
          </a:p>
          <a:p>
            <a:pPr marL="85725">
              <a:spcBef>
                <a:spcPts val="752"/>
              </a:spcBef>
            </a:pPr>
            <a:endParaRPr lang="pt-BR" sz="1050" dirty="0">
              <a:solidFill>
                <a:srgbClr val="008375"/>
              </a:solidFill>
            </a:endParaRPr>
          </a:p>
        </p:txBody>
      </p:sp>
      <p:pic>
        <p:nvPicPr>
          <p:cNvPr id="3" name="Imagem 5" descr="Imagem em preto e branco&#10;&#10;Descrição gerada automaticamente">
            <a:extLst>
              <a:ext uri="{FF2B5EF4-FFF2-40B4-BE49-F238E27FC236}">
                <a16:creationId xmlns:a16="http://schemas.microsoft.com/office/drawing/2014/main" id="{2F30C9BC-C244-4DDF-D7F8-D1662EF0EE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9" t="9996" b="11716"/>
          <a:stretch/>
        </p:blipFill>
        <p:spPr>
          <a:xfrm>
            <a:off x="-1" y="0"/>
            <a:ext cx="7060395" cy="6858000"/>
          </a:xfrm>
          <a:prstGeom prst="rect">
            <a:avLst/>
          </a:prstGeom>
        </p:spPr>
      </p:pic>
      <p:pic>
        <p:nvPicPr>
          <p:cNvPr id="5" name="Imagem 2">
            <a:extLst>
              <a:ext uri="{FF2B5EF4-FFF2-40B4-BE49-F238E27FC236}">
                <a16:creationId xmlns:a16="http://schemas.microsoft.com/office/drawing/2014/main" id="{8D0DF67E-29A5-93B6-DA55-168B2B2CED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264" y="6226681"/>
            <a:ext cx="1331625" cy="54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5E743E4B-2684-36EB-14B4-2CC9C45771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188855" y="106384"/>
            <a:ext cx="4943475" cy="584200"/>
          </a:xfrm>
        </p:spPr>
        <p:txBody>
          <a:bodyPr/>
          <a:lstStyle/>
          <a:p>
            <a:pPr algn="l" eaLnBrk="1" hangingPunct="1"/>
            <a:r>
              <a:rPr lang="pt-BR" altLang="pt-BR" sz="3600" b="1" dirty="0">
                <a:solidFill>
                  <a:srgbClr val="008375"/>
                </a:solidFill>
                <a:sym typeface="PT Mono" panose="02060509020205020204" pitchFamily="49" charset="0"/>
              </a:rPr>
              <a:t>Requalifica Centro</a:t>
            </a:r>
            <a:endParaRPr lang="pt-BR" altLang="pt-BR" sz="3600" b="1" dirty="0">
              <a:solidFill>
                <a:srgbClr val="008375"/>
              </a:solidFill>
            </a:endParaRPr>
          </a:p>
        </p:txBody>
      </p:sp>
      <p:pic>
        <p:nvPicPr>
          <p:cNvPr id="7172" name="Imagem 7">
            <a:extLst>
              <a:ext uri="{FF2B5EF4-FFF2-40B4-BE49-F238E27FC236}">
                <a16:creationId xmlns:a16="http://schemas.microsoft.com/office/drawing/2014/main" id="{97E566C2-8360-096B-6F67-5B5484158D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350" y="6146800"/>
            <a:ext cx="20002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2F704BC6-DD01-5B18-AC96-56D4653179C4}"/>
              </a:ext>
            </a:extLst>
          </p:cNvPr>
          <p:cNvSpPr txBox="1"/>
          <p:nvPr/>
        </p:nvSpPr>
        <p:spPr>
          <a:xfrm>
            <a:off x="4848225" y="5067300"/>
            <a:ext cx="30130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21 km²</a:t>
            </a:r>
          </a:p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241.542 habitantes</a:t>
            </a:r>
          </a:p>
        </p:txBody>
      </p:sp>
      <p:sp>
        <p:nvSpPr>
          <p:cNvPr id="2" name="Google Shape;111;p3">
            <a:extLst>
              <a:ext uri="{FF2B5EF4-FFF2-40B4-BE49-F238E27FC236}">
                <a16:creationId xmlns:a16="http://schemas.microsoft.com/office/drawing/2014/main" id="{1C86AC4B-B242-3FB3-1FB1-54FA56EA75EC}"/>
              </a:ext>
            </a:extLst>
          </p:cNvPr>
          <p:cNvSpPr txBox="1"/>
          <p:nvPr/>
        </p:nvSpPr>
        <p:spPr>
          <a:xfrm>
            <a:off x="7248524" y="836712"/>
            <a:ext cx="4824139" cy="44079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770" tIns="34376" rIns="68770" bIns="34376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pt-BR" sz="1050" b="1" dirty="0">
                <a:solidFill>
                  <a:srgbClr val="008375"/>
                </a:solidFill>
              </a:rPr>
              <a:t>Requalifica Centro </a:t>
            </a:r>
            <a:r>
              <a:rPr lang="pt-BR" sz="1050" dirty="0">
                <a:solidFill>
                  <a:srgbClr val="008375"/>
                </a:solidFill>
              </a:rPr>
              <a:t>Lei nº 17.577/2021 (+</a:t>
            </a:r>
            <a:r>
              <a:rPr lang="pt-BR" sz="1050" dirty="0" err="1">
                <a:solidFill>
                  <a:srgbClr val="008375"/>
                </a:solidFill>
              </a:rPr>
              <a:t>alt</a:t>
            </a:r>
            <a:r>
              <a:rPr lang="pt-BR" sz="1050" dirty="0">
                <a:solidFill>
                  <a:srgbClr val="008375"/>
                </a:solidFill>
              </a:rPr>
              <a:t>)</a:t>
            </a:r>
            <a:endParaRPr lang="en-US" sz="105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endParaRPr lang="pt-BR" sz="1050" dirty="0">
              <a:solidFill>
                <a:srgbClr val="008375"/>
              </a:solidFill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None/>
            </a:pPr>
            <a:r>
              <a:rPr lang="pt-BR" sz="1050" i="0" u="none" strike="noStrike" cap="none" dirty="0" err="1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pt-BR" sz="105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$ 1 bilhão para cobrir  até 25% do valor de obras  de reforma no perímetro do Programa Requalifica Centro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None/>
            </a:pPr>
            <a:endParaRPr lang="pt-BR" sz="1050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Distribuição do aporte: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pt-BR" sz="105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60% HIS 1 e 2 e 15% HMP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 panose="020B0604020202020204" pitchFamily="34" charset="0"/>
              <a:buChar char="•"/>
            </a:pPr>
            <a:r>
              <a:rPr lang="pt-BR" sz="105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15% demais faixas de renda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 panose="020B0604020202020204" pitchFamily="34" charset="0"/>
              <a:buChar char="•"/>
            </a:pPr>
            <a:r>
              <a:rPr lang="pt-BR" sz="105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10% Imóveis não-residenciais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</a:pPr>
            <a:br>
              <a:rPr lang="pt-BR" sz="105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pt-BR" sz="105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1º, 2º e 3º chamamentos / </a:t>
            </a:r>
            <a:r>
              <a:rPr lang="pt-BR" sz="1050" i="1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4º Edital será lançado </a:t>
            </a:r>
            <a:r>
              <a:rPr lang="pt-BR" sz="1050" i="1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em 13 de agosto de 2026.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</a:pPr>
            <a:endParaRPr lang="pt-BR" sz="1050" i="1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</a:pPr>
            <a:endParaRPr lang="pt-BR" sz="1050" i="1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49 edifícios em </a:t>
            </a:r>
            <a:r>
              <a:rPr lang="pt-BR" sz="1050" b="1" i="0" u="none" strike="noStrike" cap="none" dirty="0" err="1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retrofit</a:t>
            </a: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sendo:</a:t>
            </a:r>
            <a:b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30 pelo </a:t>
            </a: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Requalifica Centro</a:t>
            </a: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 e</a:t>
            </a:r>
            <a:b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31 pela </a:t>
            </a: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Subvenção Econômica</a:t>
            </a:r>
            <a:endParaRPr lang="pt-BR" sz="1050" b="0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lang="pt-BR" sz="1050" b="1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12 participam</a:t>
            </a: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 dos dois programas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lang="pt-BR" sz="1050" b="0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Edificações com 5.229 moradias</a:t>
            </a:r>
            <a:endParaRPr lang="pt-BR" sz="1050" b="0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lang="pt-BR" sz="1050" b="1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pt-BR" sz="105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14 prédios já concluíram</a:t>
            </a:r>
            <a:r>
              <a:rPr lang="pt-BR" sz="1050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as obras de </a:t>
            </a:r>
            <a:r>
              <a:rPr lang="pt-BR" sz="1050" b="0" i="0" u="none" strike="noStrike" cap="none" dirty="0" err="1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retrofit</a:t>
            </a:r>
            <a:r>
              <a:rPr lang="pt-BR" sz="1050" b="0" i="0" u="none" strike="noStrike" cap="none" dirty="0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lang="pt-BR" sz="1050" b="1" i="0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</a:pPr>
            <a:endParaRPr lang="pt-BR" sz="1050" i="1" u="none" strike="noStrike" cap="none" dirty="0">
              <a:solidFill>
                <a:schemeClr val="accent1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>
              <a:lnSpc>
                <a:spcPct val="150000"/>
              </a:lnSpc>
            </a:pPr>
            <a:endParaRPr lang="pt-BR" sz="1050" dirty="0">
              <a:solidFill>
                <a:srgbClr val="008375"/>
              </a:solidFill>
            </a:endParaRPr>
          </a:p>
        </p:txBody>
      </p:sp>
      <p:pic>
        <p:nvPicPr>
          <p:cNvPr id="5" name="Imagem 4" descr="Mapa&#10;&#10;Descrição gerada automaticamente">
            <a:extLst>
              <a:ext uri="{FF2B5EF4-FFF2-40B4-BE49-F238E27FC236}">
                <a16:creationId xmlns:a16="http://schemas.microsoft.com/office/drawing/2014/main" id="{E14199DF-A911-1412-231E-0745CDF119B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0"/>
          <a:stretch/>
        </p:blipFill>
        <p:spPr>
          <a:xfrm>
            <a:off x="0" y="0"/>
            <a:ext cx="7088461" cy="6858000"/>
          </a:xfrm>
          <a:prstGeom prst="rect">
            <a:avLst/>
          </a:prstGeom>
        </p:spPr>
      </p:pic>
      <p:pic>
        <p:nvPicPr>
          <p:cNvPr id="7" name="Imagem 6" descr="Interface gráfica do usuário, Texto, Aplicativo&#10;&#10;Descrição gerada automaticamente">
            <a:extLst>
              <a:ext uri="{FF2B5EF4-FFF2-40B4-BE49-F238E27FC236}">
                <a16:creationId xmlns:a16="http://schemas.microsoft.com/office/drawing/2014/main" id="{373BFE9D-DC12-F3C1-884F-12D82EDA59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880" y="5365205"/>
            <a:ext cx="1855961" cy="1343007"/>
          </a:xfrm>
          <a:prstGeom prst="rect">
            <a:avLst/>
          </a:prstGeom>
        </p:spPr>
      </p:pic>
      <p:pic>
        <p:nvPicPr>
          <p:cNvPr id="9" name="Imagem 2">
            <a:extLst>
              <a:ext uri="{FF2B5EF4-FFF2-40B4-BE49-F238E27FC236}">
                <a16:creationId xmlns:a16="http://schemas.microsoft.com/office/drawing/2014/main" id="{0F63CE9E-1733-EDDF-83E0-8836027108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264" y="6226681"/>
            <a:ext cx="1331625" cy="54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8169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5E743E4B-2684-36EB-14B4-2CC9C45771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188855" y="106384"/>
            <a:ext cx="4943475" cy="584200"/>
          </a:xfrm>
        </p:spPr>
        <p:txBody>
          <a:bodyPr/>
          <a:lstStyle/>
          <a:p>
            <a:pPr algn="l" eaLnBrk="1" hangingPunct="1"/>
            <a:r>
              <a:rPr lang="pt-BR" altLang="pt-BR" sz="3600" b="1" dirty="0">
                <a:solidFill>
                  <a:srgbClr val="008375"/>
                </a:solidFill>
                <a:sym typeface="PT Mono" panose="02060509020205020204" pitchFamily="49" charset="0"/>
              </a:rPr>
              <a:t>Requalifica Centro</a:t>
            </a:r>
            <a:endParaRPr lang="pt-BR" altLang="pt-BR" sz="3600" b="1" dirty="0">
              <a:solidFill>
                <a:srgbClr val="008375"/>
              </a:solidFill>
            </a:endParaRPr>
          </a:p>
        </p:txBody>
      </p:sp>
      <p:pic>
        <p:nvPicPr>
          <p:cNvPr id="7172" name="Imagem 7">
            <a:extLst>
              <a:ext uri="{FF2B5EF4-FFF2-40B4-BE49-F238E27FC236}">
                <a16:creationId xmlns:a16="http://schemas.microsoft.com/office/drawing/2014/main" id="{97E566C2-8360-096B-6F67-5B5484158D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350" y="6146800"/>
            <a:ext cx="20002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Imagem 2">
            <a:extLst>
              <a:ext uri="{FF2B5EF4-FFF2-40B4-BE49-F238E27FC236}">
                <a16:creationId xmlns:a16="http://schemas.microsoft.com/office/drawing/2014/main" id="{0F63CE9E-1733-EDDF-83E0-8836027108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264" y="6226681"/>
            <a:ext cx="1331625" cy="54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Google Shape;841;p45">
            <a:extLst>
              <a:ext uri="{FF2B5EF4-FFF2-40B4-BE49-F238E27FC236}">
                <a16:creationId xmlns:a16="http://schemas.microsoft.com/office/drawing/2014/main" id="{E1ED80A3-7D24-FBF9-625F-0B28D8115284}"/>
              </a:ext>
            </a:extLst>
          </p:cNvPr>
          <p:cNvSpPr txBox="1"/>
          <p:nvPr/>
        </p:nvSpPr>
        <p:spPr>
          <a:xfrm>
            <a:off x="525226" y="1210875"/>
            <a:ext cx="3804917" cy="2002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>
              <a:defRPr lang="pt-BR"/>
            </a:defPPr>
            <a:lvl1pPr marL="0" marR="0" lvl="0" indent="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rgbClr val="000000"/>
              </a:buClr>
              <a:buSzPts val="3100"/>
              <a:buFont typeface="Arial"/>
              <a:buNone/>
              <a:defRPr sz="1500" b="1" i="0" u="none" strike="noStrike" cap="none">
                <a:solidFill>
                  <a:schemeClr val="accent1">
                    <a:lumMod val="50000"/>
                  </a:schemeClr>
                </a:solidFill>
                <a:latin typeface="Open Sans"/>
                <a:ea typeface="Open Sans"/>
                <a:cs typeface="Open Sans"/>
              </a:defRPr>
            </a:lvl1pPr>
          </a:lstStyle>
          <a:p>
            <a:r>
              <a:rPr lang="pt-BR" dirty="0">
                <a:sym typeface="Arial"/>
              </a:rPr>
              <a:t>Exemplos de </a:t>
            </a:r>
            <a:r>
              <a:rPr lang="pt-BR" dirty="0" err="1">
                <a:sym typeface="Arial"/>
              </a:rPr>
              <a:t>Retrofit</a:t>
            </a:r>
            <a:endParaRPr dirty="0">
              <a:sym typeface="Arial"/>
            </a:endParaRPr>
          </a:p>
        </p:txBody>
      </p:sp>
      <p:grpSp>
        <p:nvGrpSpPr>
          <p:cNvPr id="4" name="Google Shape;842;p45">
            <a:extLst>
              <a:ext uri="{FF2B5EF4-FFF2-40B4-BE49-F238E27FC236}">
                <a16:creationId xmlns:a16="http://schemas.microsoft.com/office/drawing/2014/main" id="{DD5D2DCA-43F5-72CD-CAAF-3B9F37F9FFEA}"/>
              </a:ext>
            </a:extLst>
          </p:cNvPr>
          <p:cNvGrpSpPr/>
          <p:nvPr/>
        </p:nvGrpSpPr>
        <p:grpSpPr>
          <a:xfrm>
            <a:off x="517779" y="1632162"/>
            <a:ext cx="6082277" cy="4101094"/>
            <a:chOff x="4818577" y="1855117"/>
            <a:chExt cx="6976076" cy="5186518"/>
          </a:xfrm>
        </p:grpSpPr>
        <p:grpSp>
          <p:nvGrpSpPr>
            <p:cNvPr id="6" name="Google Shape;843;p45">
              <a:extLst>
                <a:ext uri="{FF2B5EF4-FFF2-40B4-BE49-F238E27FC236}">
                  <a16:creationId xmlns:a16="http://schemas.microsoft.com/office/drawing/2014/main" id="{04D1A1B4-2051-7C6F-AAA0-0D2E03DCDE35}"/>
                </a:ext>
              </a:extLst>
            </p:cNvPr>
            <p:cNvGrpSpPr/>
            <p:nvPr/>
          </p:nvGrpSpPr>
          <p:grpSpPr>
            <a:xfrm>
              <a:off x="4818577" y="1860967"/>
              <a:ext cx="2114325" cy="2461705"/>
              <a:chOff x="-589645" y="3187408"/>
              <a:chExt cx="3078964" cy="3419985"/>
            </a:xfrm>
          </p:grpSpPr>
          <p:pic>
            <p:nvPicPr>
              <p:cNvPr id="31" name="Google Shape;844;p45">
                <a:extLst>
                  <a:ext uri="{FF2B5EF4-FFF2-40B4-BE49-F238E27FC236}">
                    <a16:creationId xmlns:a16="http://schemas.microsoft.com/office/drawing/2014/main" id="{1BABE39B-008E-3FFE-970E-0F1BF5B703DA}"/>
                  </a:ext>
                </a:extLst>
              </p:cNvPr>
              <p:cNvPicPr preferRelativeResize="0"/>
              <p:nvPr/>
            </p:nvPicPr>
            <p:blipFill rotWithShape="1">
              <a:blip r:embed="rId4">
                <a:alphaModFix/>
              </a:blip>
              <a:srcRect l="20526" t="13043" r="14122"/>
              <a:stretch/>
            </p:blipFill>
            <p:spPr>
              <a:xfrm>
                <a:off x="-589645" y="3187408"/>
                <a:ext cx="3078964" cy="3121145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2" name="Google Shape;845;p45">
                <a:extLst>
                  <a:ext uri="{FF2B5EF4-FFF2-40B4-BE49-F238E27FC236}">
                    <a16:creationId xmlns:a16="http://schemas.microsoft.com/office/drawing/2014/main" id="{7A615FB5-B496-7CA6-491E-46C5BEA60D3D}"/>
                  </a:ext>
                </a:extLst>
              </p:cNvPr>
              <p:cNvSpPr txBox="1"/>
              <p:nvPr/>
            </p:nvSpPr>
            <p:spPr>
              <a:xfrm>
                <a:off x="-589643" y="6328455"/>
                <a:ext cx="3078901" cy="2789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0" tIns="0" rIns="0" bIns="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16"/>
                  <a:buFont typeface="Arial"/>
                  <a:buNone/>
                </a:pPr>
                <a:r>
                  <a:rPr lang="pt-BR"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rPr>
                  <a:t>Edíficio Yuca Maranta retrofitado pela YUCA, localizado na Av. Pedroso de Morais, 221 - Pinheiros</a:t>
                </a:r>
                <a:endParaRPr sz="929" b="0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8" name="Google Shape;846;p45">
              <a:extLst>
                <a:ext uri="{FF2B5EF4-FFF2-40B4-BE49-F238E27FC236}">
                  <a16:creationId xmlns:a16="http://schemas.microsoft.com/office/drawing/2014/main" id="{41A12DFB-6665-C15B-D200-AA1D551450B4}"/>
                </a:ext>
              </a:extLst>
            </p:cNvPr>
            <p:cNvGrpSpPr/>
            <p:nvPr/>
          </p:nvGrpSpPr>
          <p:grpSpPr>
            <a:xfrm>
              <a:off x="10260842" y="1855117"/>
              <a:ext cx="1533709" cy="2530094"/>
              <a:chOff x="6836494" y="3187403"/>
              <a:chExt cx="2284004" cy="3594394"/>
            </a:xfrm>
          </p:grpSpPr>
          <p:pic>
            <p:nvPicPr>
              <p:cNvPr id="29" name="Google Shape;847;p45">
                <a:extLst>
                  <a:ext uri="{FF2B5EF4-FFF2-40B4-BE49-F238E27FC236}">
                    <a16:creationId xmlns:a16="http://schemas.microsoft.com/office/drawing/2014/main" id="{24585274-B2B1-F37B-F84F-AF79215070F4}"/>
                  </a:ext>
                </a:extLst>
              </p:cNvPr>
              <p:cNvPicPr preferRelativeResize="0"/>
              <p:nvPr/>
            </p:nvPicPr>
            <p:blipFill rotWithShape="1">
              <a:blip r:embed="rId5">
                <a:alphaModFix/>
              </a:blip>
              <a:srcRect l="28793" t="4995" r="2207" b="566"/>
              <a:stretch/>
            </p:blipFill>
            <p:spPr>
              <a:xfrm>
                <a:off x="6836508" y="3187403"/>
                <a:ext cx="2283990" cy="3200242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" name="Google Shape;848;p45">
                <a:extLst>
                  <a:ext uri="{FF2B5EF4-FFF2-40B4-BE49-F238E27FC236}">
                    <a16:creationId xmlns:a16="http://schemas.microsoft.com/office/drawing/2014/main" id="{56F113B3-7761-0938-462F-0D8A4CC891B8}"/>
                  </a:ext>
                </a:extLst>
              </p:cNvPr>
              <p:cNvSpPr txBox="1"/>
              <p:nvPr/>
            </p:nvSpPr>
            <p:spPr>
              <a:xfrm>
                <a:off x="6836494" y="6439417"/>
                <a:ext cx="2283900" cy="3423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0" tIns="0" rIns="0" bIns="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620"/>
                  <a:buFont typeface="Arial"/>
                  <a:buNone/>
                </a:pPr>
                <a:r>
                  <a:rPr lang="pt-BR" sz="619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rPr>
                  <a:t>Uliving 433, retrofit na avenida Duque de Caxias</a:t>
                </a:r>
                <a:endParaRPr sz="1032" b="0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1" name="Google Shape;849;p45">
              <a:extLst>
                <a:ext uri="{FF2B5EF4-FFF2-40B4-BE49-F238E27FC236}">
                  <a16:creationId xmlns:a16="http://schemas.microsoft.com/office/drawing/2014/main" id="{7EC3F6D7-46D5-CECE-3C3C-BA522639E40C}"/>
                </a:ext>
              </a:extLst>
            </p:cNvPr>
            <p:cNvGrpSpPr/>
            <p:nvPr/>
          </p:nvGrpSpPr>
          <p:grpSpPr>
            <a:xfrm>
              <a:off x="8556604" y="1855128"/>
              <a:ext cx="1659205" cy="2451340"/>
              <a:chOff x="14302214" y="3187384"/>
              <a:chExt cx="2416200" cy="3405586"/>
            </a:xfrm>
          </p:grpSpPr>
          <p:pic>
            <p:nvPicPr>
              <p:cNvPr id="27" name="Google Shape;850;p45">
                <a:extLst>
                  <a:ext uri="{FF2B5EF4-FFF2-40B4-BE49-F238E27FC236}">
                    <a16:creationId xmlns:a16="http://schemas.microsoft.com/office/drawing/2014/main" id="{2D64444B-23C4-4AFC-28E9-3617E8C4E3CB}"/>
                  </a:ext>
                </a:extLst>
              </p:cNvPr>
              <p:cNvPicPr preferRelativeResize="0"/>
              <p:nvPr/>
            </p:nvPicPr>
            <p:blipFill rotWithShape="1">
              <a:blip r:embed="rId6">
                <a:alphaModFix/>
              </a:blip>
              <a:srcRect r="5802" b="2143"/>
              <a:stretch/>
            </p:blipFill>
            <p:spPr>
              <a:xfrm>
                <a:off x="14302214" y="3187384"/>
                <a:ext cx="2416123" cy="3126649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" name="Google Shape;851;p45">
                <a:extLst>
                  <a:ext uri="{FF2B5EF4-FFF2-40B4-BE49-F238E27FC236}">
                    <a16:creationId xmlns:a16="http://schemas.microsoft.com/office/drawing/2014/main" id="{474F4525-5A79-347E-94FB-0D7DA2C6404E}"/>
                  </a:ext>
                </a:extLst>
              </p:cNvPr>
              <p:cNvSpPr txBox="1"/>
              <p:nvPr/>
            </p:nvSpPr>
            <p:spPr>
              <a:xfrm>
                <a:off x="14302214" y="6314032"/>
                <a:ext cx="2416200" cy="2789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0" tIns="0" rIns="0" bIns="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16"/>
                  <a:buFont typeface="Arial"/>
                  <a:buNone/>
                </a:pPr>
                <a:r>
                  <a:rPr lang="pt-BR"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rPr>
                  <a:t>Edifício Maria Magdalena retrofitado pela Ilion Partners, localizado na Praça da Bandeira, 61</a:t>
                </a:r>
                <a:endParaRPr sz="516" b="0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" name="Google Shape;852;p45">
              <a:extLst>
                <a:ext uri="{FF2B5EF4-FFF2-40B4-BE49-F238E27FC236}">
                  <a16:creationId xmlns:a16="http://schemas.microsoft.com/office/drawing/2014/main" id="{C6398B56-0E39-5FA6-E463-CD2513E7CD91}"/>
                </a:ext>
              </a:extLst>
            </p:cNvPr>
            <p:cNvGrpSpPr/>
            <p:nvPr/>
          </p:nvGrpSpPr>
          <p:grpSpPr>
            <a:xfrm>
              <a:off x="6977965" y="1865101"/>
              <a:ext cx="1533590" cy="2453428"/>
              <a:chOff x="9180550" y="3187400"/>
              <a:chExt cx="2233275" cy="3408487"/>
            </a:xfrm>
          </p:grpSpPr>
          <p:pic>
            <p:nvPicPr>
              <p:cNvPr id="25" name="Google Shape;853;p45">
                <a:extLst>
                  <a:ext uri="{FF2B5EF4-FFF2-40B4-BE49-F238E27FC236}">
                    <a16:creationId xmlns:a16="http://schemas.microsoft.com/office/drawing/2014/main" id="{EEFEE7C5-D576-CE81-9BD3-715B11FD7FB8}"/>
                  </a:ext>
                </a:extLst>
              </p:cNvPr>
              <p:cNvPicPr preferRelativeResize="0"/>
              <p:nvPr/>
            </p:nvPicPr>
            <p:blipFill rotWithShape="1">
              <a:blip r:embed="rId7">
                <a:alphaModFix/>
              </a:blip>
              <a:srcRect l="25467" t="7800" r="31598" b="3563"/>
              <a:stretch/>
            </p:blipFill>
            <p:spPr>
              <a:xfrm>
                <a:off x="9180550" y="3187400"/>
                <a:ext cx="2233275" cy="312955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" name="Google Shape;854;p45">
                <a:extLst>
                  <a:ext uri="{FF2B5EF4-FFF2-40B4-BE49-F238E27FC236}">
                    <a16:creationId xmlns:a16="http://schemas.microsoft.com/office/drawing/2014/main" id="{22056892-53E9-509B-CBE3-9E91F678F22A}"/>
                  </a:ext>
                </a:extLst>
              </p:cNvPr>
              <p:cNvSpPr txBox="1"/>
              <p:nvPr/>
            </p:nvSpPr>
            <p:spPr>
              <a:xfrm>
                <a:off x="9180550" y="6316949"/>
                <a:ext cx="2233200" cy="2789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0" tIns="0" rIns="0" bIns="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16"/>
                  <a:buFont typeface="Arial"/>
                  <a:buNone/>
                </a:pPr>
                <a:r>
                  <a:rPr lang="pt-BR"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rPr>
                  <a:t>Condomínio Edifício Verde Cambuci - Rua do Lavapés, 1045, retrofitado pela Ilion Partners</a:t>
                </a:r>
                <a:endParaRPr sz="516" b="0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" name="Google Shape;855;p45">
              <a:extLst>
                <a:ext uri="{FF2B5EF4-FFF2-40B4-BE49-F238E27FC236}">
                  <a16:creationId xmlns:a16="http://schemas.microsoft.com/office/drawing/2014/main" id="{73BC60CD-0747-71B9-CCE4-E9B08F3D1740}"/>
                </a:ext>
              </a:extLst>
            </p:cNvPr>
            <p:cNvGrpSpPr/>
            <p:nvPr/>
          </p:nvGrpSpPr>
          <p:grpSpPr>
            <a:xfrm>
              <a:off x="4827118" y="4639179"/>
              <a:ext cx="6967535" cy="2402456"/>
              <a:chOff x="4659090" y="4473974"/>
              <a:chExt cx="6967535" cy="2402456"/>
            </a:xfrm>
          </p:grpSpPr>
          <p:grpSp>
            <p:nvGrpSpPr>
              <p:cNvPr id="14" name="Google Shape;856;p45">
                <a:extLst>
                  <a:ext uri="{FF2B5EF4-FFF2-40B4-BE49-F238E27FC236}">
                    <a16:creationId xmlns:a16="http://schemas.microsoft.com/office/drawing/2014/main" id="{D088BD1F-8596-B97F-BC93-C3ACEC364D0C}"/>
                  </a:ext>
                </a:extLst>
              </p:cNvPr>
              <p:cNvGrpSpPr/>
              <p:nvPr/>
            </p:nvGrpSpPr>
            <p:grpSpPr>
              <a:xfrm>
                <a:off x="6457335" y="4479450"/>
                <a:ext cx="1754151" cy="2318364"/>
                <a:chOff x="9179283" y="654963"/>
                <a:chExt cx="2116750" cy="2797592"/>
              </a:xfrm>
            </p:grpSpPr>
            <p:pic>
              <p:nvPicPr>
                <p:cNvPr id="23" name="Google Shape;857;p45">
                  <a:extLst>
                    <a:ext uri="{FF2B5EF4-FFF2-40B4-BE49-F238E27FC236}">
                      <a16:creationId xmlns:a16="http://schemas.microsoft.com/office/drawing/2014/main" id="{A66EB71F-59FD-F8DA-CDB6-29D5DC1CFE0C}"/>
                    </a:ext>
                  </a:extLst>
                </p:cNvPr>
                <p:cNvPicPr preferRelativeResize="0"/>
                <p:nvPr/>
              </p:nvPicPr>
              <p:blipFill rotWithShape="1">
                <a:blip r:embed="rId8">
                  <a:alphaModFix/>
                </a:blip>
                <a:srcRect t="12138" b="4207"/>
                <a:stretch/>
              </p:blipFill>
              <p:spPr>
                <a:xfrm>
                  <a:off x="9179283" y="654963"/>
                  <a:ext cx="2116750" cy="265681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sp>
              <p:nvSpPr>
                <p:cNvPr id="24" name="Google Shape;858;p45">
                  <a:extLst>
                    <a:ext uri="{FF2B5EF4-FFF2-40B4-BE49-F238E27FC236}">
                      <a16:creationId xmlns:a16="http://schemas.microsoft.com/office/drawing/2014/main" id="{6A0032E3-8043-620A-6FF7-D29D57B50640}"/>
                    </a:ext>
                  </a:extLst>
                </p:cNvPr>
                <p:cNvSpPr txBox="1"/>
                <p:nvPr/>
              </p:nvSpPr>
              <p:spPr>
                <a:xfrm>
                  <a:off x="9179283" y="3331413"/>
                  <a:ext cx="1963199" cy="12114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0" tIns="0" rIns="0" bIns="0" anchor="t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516"/>
                    <a:buFont typeface="Arial"/>
                    <a:buNone/>
                  </a:pPr>
                  <a:r>
                    <a:rPr lang="pt-BR" sz="516" b="0" i="0" u="none" strike="noStrike" cap="none">
                      <a:solidFill>
                        <a:schemeClr val="accent1">
                          <a:lumMod val="50000"/>
                        </a:schemeClr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Prédio Santa Maria, Rua do Tesouro, 47</a:t>
                  </a:r>
                  <a:endParaRPr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grpSp>
            <p:nvGrpSpPr>
              <p:cNvPr id="15" name="Google Shape;859;p45">
                <a:extLst>
                  <a:ext uri="{FF2B5EF4-FFF2-40B4-BE49-F238E27FC236}">
                    <a16:creationId xmlns:a16="http://schemas.microsoft.com/office/drawing/2014/main" id="{8B70DD22-271B-AF86-B799-C9772F4C0C28}"/>
                  </a:ext>
                </a:extLst>
              </p:cNvPr>
              <p:cNvGrpSpPr/>
              <p:nvPr/>
            </p:nvGrpSpPr>
            <p:grpSpPr>
              <a:xfrm>
                <a:off x="8255590" y="4473975"/>
                <a:ext cx="1816855" cy="2402455"/>
                <a:chOff x="9175489" y="4776280"/>
                <a:chExt cx="2192416" cy="2899065"/>
              </a:xfrm>
            </p:grpSpPr>
            <p:pic>
              <p:nvPicPr>
                <p:cNvPr id="21" name="Google Shape;860;p45">
                  <a:extLst>
                    <a:ext uri="{FF2B5EF4-FFF2-40B4-BE49-F238E27FC236}">
                      <a16:creationId xmlns:a16="http://schemas.microsoft.com/office/drawing/2014/main" id="{FDAC9B66-28EA-FC62-826B-7209B227C850}"/>
                    </a:ext>
                  </a:extLst>
                </p:cNvPr>
                <p:cNvPicPr preferRelativeResize="0"/>
                <p:nvPr/>
              </p:nvPicPr>
              <p:blipFill rotWithShape="1">
                <a:blip r:embed="rId9">
                  <a:alphaModFix/>
                </a:blip>
                <a:srcRect l="1283" t="6140" r="2200" b="6140"/>
                <a:stretch/>
              </p:blipFill>
              <p:spPr>
                <a:xfrm>
                  <a:off x="9175489" y="4776280"/>
                  <a:ext cx="2192260" cy="2656783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sp>
              <p:nvSpPr>
                <p:cNvPr id="22" name="Google Shape;861;p45">
                  <a:extLst>
                    <a:ext uri="{FF2B5EF4-FFF2-40B4-BE49-F238E27FC236}">
                      <a16:creationId xmlns:a16="http://schemas.microsoft.com/office/drawing/2014/main" id="{0AC2A639-36E7-0D73-F2D5-4D50A46D97E3}"/>
                    </a:ext>
                  </a:extLst>
                </p:cNvPr>
                <p:cNvSpPr txBox="1"/>
                <p:nvPr/>
              </p:nvSpPr>
              <p:spPr>
                <a:xfrm>
                  <a:off x="9175506" y="7433062"/>
                  <a:ext cx="2192399" cy="24228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0" tIns="0" rIns="0" bIns="0" anchor="t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516"/>
                    <a:buFont typeface="Arial"/>
                    <a:buNone/>
                  </a:pPr>
                  <a:r>
                    <a:rPr lang="pt-BR" sz="516" b="0" i="0" u="none" strike="noStrike" cap="none">
                      <a:solidFill>
                        <a:schemeClr val="accent1">
                          <a:lumMod val="50000"/>
                        </a:schemeClr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Largo do Arouche, 337 </a:t>
                  </a:r>
                  <a:br>
                    <a:rPr lang="pt-BR" sz="516" b="0" i="0" u="none" strike="noStrike" cap="none">
                      <a:solidFill>
                        <a:schemeClr val="accent1">
                          <a:lumMod val="50000"/>
                        </a:schemeClr>
                      </a:solidFill>
                      <a:latin typeface="Arial"/>
                      <a:ea typeface="Arial"/>
                      <a:cs typeface="Arial"/>
                      <a:sym typeface="Arial"/>
                    </a:rPr>
                  </a:br>
                  <a:r>
                    <a:rPr lang="pt-BR" sz="516" b="0" i="0" u="none" strike="noStrike" cap="none">
                      <a:solidFill>
                        <a:schemeClr val="accent1">
                          <a:lumMod val="50000"/>
                        </a:schemeClr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- Edifício Comendador Artin Kalaigian</a:t>
                  </a:r>
                  <a:endParaRPr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grpSp>
            <p:nvGrpSpPr>
              <p:cNvPr id="16" name="Google Shape;862;p45">
                <a:extLst>
                  <a:ext uri="{FF2B5EF4-FFF2-40B4-BE49-F238E27FC236}">
                    <a16:creationId xmlns:a16="http://schemas.microsoft.com/office/drawing/2014/main" id="{2460950B-B854-5D2A-8299-5D682EC9D7C6}"/>
                  </a:ext>
                </a:extLst>
              </p:cNvPr>
              <p:cNvGrpSpPr/>
              <p:nvPr/>
            </p:nvGrpSpPr>
            <p:grpSpPr>
              <a:xfrm>
                <a:off x="4659090" y="4473974"/>
                <a:ext cx="1754249" cy="2307240"/>
                <a:chOff x="6185751" y="4855238"/>
                <a:chExt cx="2240993" cy="2947420"/>
              </a:xfrm>
            </p:grpSpPr>
            <p:pic>
              <p:nvPicPr>
                <p:cNvPr id="19" name="Google Shape;863;p45">
                  <a:extLst>
                    <a:ext uri="{FF2B5EF4-FFF2-40B4-BE49-F238E27FC236}">
                      <a16:creationId xmlns:a16="http://schemas.microsoft.com/office/drawing/2014/main" id="{ADC4D5B1-95EE-A5E8-7937-F6F22681DF2D}"/>
                    </a:ext>
                  </a:extLst>
                </p:cNvPr>
                <p:cNvPicPr preferRelativeResize="0"/>
                <p:nvPr/>
              </p:nvPicPr>
              <p:blipFill rotWithShape="1">
                <a:blip r:embed="rId10">
                  <a:alphaModFix/>
                </a:blip>
                <a:srcRect t="1834" b="3593"/>
                <a:stretch/>
              </p:blipFill>
              <p:spPr>
                <a:xfrm>
                  <a:off x="6185751" y="4855238"/>
                  <a:ext cx="2235790" cy="281917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sp>
              <p:nvSpPr>
                <p:cNvPr id="20" name="Google Shape;864;p45">
                  <a:extLst>
                    <a:ext uri="{FF2B5EF4-FFF2-40B4-BE49-F238E27FC236}">
                      <a16:creationId xmlns:a16="http://schemas.microsoft.com/office/drawing/2014/main" id="{02E0E094-832E-F8CA-B728-FEFA2E8945DC}"/>
                    </a:ext>
                  </a:extLst>
                </p:cNvPr>
                <p:cNvSpPr txBox="1"/>
                <p:nvPr/>
              </p:nvSpPr>
              <p:spPr>
                <a:xfrm>
                  <a:off x="6190844" y="7674413"/>
                  <a:ext cx="2235900" cy="12824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0" tIns="0" rIns="0" bIns="0" anchor="t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516"/>
                    <a:buFont typeface="Arial"/>
                    <a:buNone/>
                  </a:pPr>
                  <a:r>
                    <a:rPr lang="pt-BR" sz="516" b="0" i="0" u="none" strike="noStrike" cap="none">
                      <a:solidFill>
                        <a:schemeClr val="accent1">
                          <a:lumMod val="50000"/>
                        </a:schemeClr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Rua Santa Isabel, 181</a:t>
                  </a:r>
                  <a:endParaRPr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pic>
            <p:nvPicPr>
              <p:cNvPr id="17" name="Google Shape;865;p45">
                <a:extLst>
                  <a:ext uri="{FF2B5EF4-FFF2-40B4-BE49-F238E27FC236}">
                    <a16:creationId xmlns:a16="http://schemas.microsoft.com/office/drawing/2014/main" id="{E2BA7646-211C-A4F4-0C8A-69A82592094F}"/>
                  </a:ext>
                </a:extLst>
              </p:cNvPr>
              <p:cNvPicPr preferRelativeResize="0"/>
              <p:nvPr/>
            </p:nvPicPr>
            <p:blipFill rotWithShape="1">
              <a:blip r:embed="rId11">
                <a:alphaModFix/>
              </a:blip>
              <a:srcRect l="1576" r="6764"/>
              <a:stretch/>
            </p:blipFill>
            <p:spPr>
              <a:xfrm>
                <a:off x="10116425" y="4479450"/>
                <a:ext cx="1510199" cy="2196951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" name="Google Shape;866;p45">
                <a:extLst>
                  <a:ext uri="{FF2B5EF4-FFF2-40B4-BE49-F238E27FC236}">
                    <a16:creationId xmlns:a16="http://schemas.microsoft.com/office/drawing/2014/main" id="{8C8BFC19-A43C-EAAD-B5F3-019706933B19}"/>
                  </a:ext>
                </a:extLst>
              </p:cNvPr>
              <p:cNvSpPr txBox="1"/>
              <p:nvPr/>
            </p:nvSpPr>
            <p:spPr>
              <a:xfrm>
                <a:off x="10116425" y="6676400"/>
                <a:ext cx="1510200" cy="10039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0" tIns="0" rIns="0" bIns="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620"/>
                  <a:buFont typeface="Arial"/>
                  <a:buNone/>
                </a:pPr>
                <a:r>
                  <a:rPr lang="pt-BR" sz="516" b="0" i="0" u="none" strike="noStrike" cap="none">
                    <a:solidFill>
                      <a:schemeClr val="accent1">
                        <a:lumMod val="50000"/>
                      </a:schemeClr>
                    </a:solidFill>
                    <a:latin typeface="Arial"/>
                    <a:ea typeface="Arial"/>
                    <a:cs typeface="Arial"/>
                    <a:sym typeface="Arial"/>
                  </a:rPr>
                  <a:t>Rua General Jardim, 32</a:t>
                </a:r>
                <a:endParaRPr sz="516" b="0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1" name="Google Shape;897;p46">
            <a:extLst>
              <a:ext uri="{FF2B5EF4-FFF2-40B4-BE49-F238E27FC236}">
                <a16:creationId xmlns:a16="http://schemas.microsoft.com/office/drawing/2014/main" id="{802CDA77-16FA-D4FB-621B-3E1B1DDB7605}"/>
              </a:ext>
            </a:extLst>
          </p:cNvPr>
          <p:cNvGrpSpPr/>
          <p:nvPr/>
        </p:nvGrpSpPr>
        <p:grpSpPr>
          <a:xfrm>
            <a:off x="9758943" y="3821237"/>
            <a:ext cx="1730206" cy="2053201"/>
            <a:chOff x="7232387" y="2726256"/>
            <a:chExt cx="1539900" cy="1827369"/>
          </a:xfrm>
        </p:grpSpPr>
        <p:grpSp>
          <p:nvGrpSpPr>
            <p:cNvPr id="62" name="Google Shape;898;p46">
              <a:extLst>
                <a:ext uri="{FF2B5EF4-FFF2-40B4-BE49-F238E27FC236}">
                  <a16:creationId xmlns:a16="http://schemas.microsoft.com/office/drawing/2014/main" id="{E65CE05A-858F-5C1F-D53D-31BE52F2E246}"/>
                </a:ext>
              </a:extLst>
            </p:cNvPr>
            <p:cNvGrpSpPr/>
            <p:nvPr/>
          </p:nvGrpSpPr>
          <p:grpSpPr>
            <a:xfrm>
              <a:off x="7232446" y="2969104"/>
              <a:ext cx="1507402" cy="1292431"/>
              <a:chOff x="4296262" y="2571750"/>
              <a:chExt cx="2021188" cy="1910750"/>
            </a:xfrm>
          </p:grpSpPr>
          <p:pic>
            <p:nvPicPr>
              <p:cNvPr id="7171" name="Google Shape;899;p46" title="Depois Edifício Virgínia.png">
                <a:extLst>
                  <a:ext uri="{FF2B5EF4-FFF2-40B4-BE49-F238E27FC236}">
                    <a16:creationId xmlns:a16="http://schemas.microsoft.com/office/drawing/2014/main" id="{20F62444-908A-2F34-DB4E-531F2C53E9E8}"/>
                  </a:ext>
                </a:extLst>
              </p:cNvPr>
              <p:cNvPicPr preferRelativeResize="0"/>
              <p:nvPr/>
            </p:nvPicPr>
            <p:blipFill rotWithShape="1">
              <a:blip r:embed="rId12">
                <a:alphaModFix/>
              </a:blip>
              <a:srcRect l="4462" t="4453"/>
              <a:stretch/>
            </p:blipFill>
            <p:spPr>
              <a:xfrm>
                <a:off x="5030308" y="2571750"/>
                <a:ext cx="1287142" cy="191075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73" name="Google Shape;900;p46" title="Antes Edifício Virgínia.png">
                <a:extLst>
                  <a:ext uri="{FF2B5EF4-FFF2-40B4-BE49-F238E27FC236}">
                    <a16:creationId xmlns:a16="http://schemas.microsoft.com/office/drawing/2014/main" id="{66EDA1DC-D652-8DFD-E0E8-0A8E5F1EAF0B}"/>
                  </a:ext>
                </a:extLst>
              </p:cNvPr>
              <p:cNvPicPr preferRelativeResize="0"/>
              <p:nvPr/>
            </p:nvPicPr>
            <p:blipFill rotWithShape="1">
              <a:blip r:embed="rId13">
                <a:alphaModFix/>
              </a:blip>
              <a:srcRect b="12846"/>
              <a:stretch/>
            </p:blipFill>
            <p:spPr>
              <a:xfrm>
                <a:off x="4296262" y="3102863"/>
                <a:ext cx="956407" cy="137963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63" name="Google Shape;901;p46">
              <a:extLst>
                <a:ext uri="{FF2B5EF4-FFF2-40B4-BE49-F238E27FC236}">
                  <a16:creationId xmlns:a16="http://schemas.microsoft.com/office/drawing/2014/main" id="{4799339E-7B2D-DF2B-831F-F86F1C753590}"/>
                </a:ext>
              </a:extLst>
            </p:cNvPr>
            <p:cNvSpPr txBox="1"/>
            <p:nvPr/>
          </p:nvSpPr>
          <p:spPr>
            <a:xfrm>
              <a:off x="7232387" y="4315425"/>
              <a:ext cx="15399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pt-BR" sz="11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Edifício Virgínia</a:t>
              </a:r>
              <a:endParaRPr sz="11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68" name="Google Shape;902;p46">
              <a:extLst>
                <a:ext uri="{FF2B5EF4-FFF2-40B4-BE49-F238E27FC236}">
                  <a16:creationId xmlns:a16="http://schemas.microsoft.com/office/drawing/2014/main" id="{E453EFE4-31D4-60E7-A2DE-F8FB80A2A086}"/>
                </a:ext>
              </a:extLst>
            </p:cNvPr>
            <p:cNvSpPr txBox="1"/>
            <p:nvPr/>
          </p:nvSpPr>
          <p:spPr>
            <a:xfrm>
              <a:off x="7241008" y="3086629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ANTES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69" name="Google Shape;903;p46">
              <a:extLst>
                <a:ext uri="{FF2B5EF4-FFF2-40B4-BE49-F238E27FC236}">
                  <a16:creationId xmlns:a16="http://schemas.microsoft.com/office/drawing/2014/main" id="{06602F2B-8A4B-1E39-8A8A-600AD300FFB8}"/>
                </a:ext>
              </a:extLst>
            </p:cNvPr>
            <p:cNvSpPr txBox="1"/>
            <p:nvPr/>
          </p:nvSpPr>
          <p:spPr>
            <a:xfrm>
              <a:off x="8122404" y="2726256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DEPOIS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7174" name="Google Shape;904;p46">
            <a:extLst>
              <a:ext uri="{FF2B5EF4-FFF2-40B4-BE49-F238E27FC236}">
                <a16:creationId xmlns:a16="http://schemas.microsoft.com/office/drawing/2014/main" id="{97C995C8-02AE-E5F9-7161-A039DFBF5EE1}"/>
              </a:ext>
            </a:extLst>
          </p:cNvPr>
          <p:cNvGrpSpPr/>
          <p:nvPr/>
        </p:nvGrpSpPr>
        <p:grpSpPr>
          <a:xfrm>
            <a:off x="9539619" y="1700808"/>
            <a:ext cx="1968920" cy="2013918"/>
            <a:chOff x="4705050" y="2707787"/>
            <a:chExt cx="1752359" cy="1792406"/>
          </a:xfrm>
        </p:grpSpPr>
        <p:grpSp>
          <p:nvGrpSpPr>
            <p:cNvPr id="7175" name="Google Shape;905;p46">
              <a:extLst>
                <a:ext uri="{FF2B5EF4-FFF2-40B4-BE49-F238E27FC236}">
                  <a16:creationId xmlns:a16="http://schemas.microsoft.com/office/drawing/2014/main" id="{E2F1AF38-E3E7-B4D1-7F64-08F9FBB294B1}"/>
                </a:ext>
              </a:extLst>
            </p:cNvPr>
            <p:cNvGrpSpPr/>
            <p:nvPr/>
          </p:nvGrpSpPr>
          <p:grpSpPr>
            <a:xfrm>
              <a:off x="4751253" y="2952372"/>
              <a:ext cx="1705975" cy="1304370"/>
              <a:chOff x="1886457" y="2554100"/>
              <a:chExt cx="2287443" cy="1928401"/>
            </a:xfrm>
          </p:grpSpPr>
          <p:pic>
            <p:nvPicPr>
              <p:cNvPr id="7179" name="Google Shape;906;p46" title="Depois Basílio 177.jpg">
                <a:extLst>
                  <a:ext uri="{FF2B5EF4-FFF2-40B4-BE49-F238E27FC236}">
                    <a16:creationId xmlns:a16="http://schemas.microsoft.com/office/drawing/2014/main" id="{CBC7ECB1-0CA1-2C2A-0D04-7C7439404044}"/>
                  </a:ext>
                </a:extLst>
              </p:cNvPr>
              <p:cNvPicPr preferRelativeResize="0"/>
              <p:nvPr/>
            </p:nvPicPr>
            <p:blipFill rotWithShape="1">
              <a:blip r:embed="rId14">
                <a:alphaModFix/>
              </a:blip>
              <a:srcRect l="27526" t="12242"/>
              <a:stretch/>
            </p:blipFill>
            <p:spPr>
              <a:xfrm>
                <a:off x="2862625" y="2554100"/>
                <a:ext cx="1311275" cy="1928401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80" name="Google Shape;907;p46" title="Antes Basílio 177.jpg">
                <a:extLst>
                  <a:ext uri="{FF2B5EF4-FFF2-40B4-BE49-F238E27FC236}">
                    <a16:creationId xmlns:a16="http://schemas.microsoft.com/office/drawing/2014/main" id="{09F598B6-A1E6-71F4-3C84-3998ACD7FF8D}"/>
                  </a:ext>
                </a:extLst>
              </p:cNvPr>
              <p:cNvPicPr preferRelativeResize="0"/>
              <p:nvPr/>
            </p:nvPicPr>
            <p:blipFill rotWithShape="1">
              <a:blip r:embed="rId15">
                <a:alphaModFix/>
              </a:blip>
              <a:srcRect/>
              <a:stretch/>
            </p:blipFill>
            <p:spPr>
              <a:xfrm>
                <a:off x="1886457" y="3407950"/>
                <a:ext cx="1095856" cy="10745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7176" name="Google Shape;908;p46">
              <a:extLst>
                <a:ext uri="{FF2B5EF4-FFF2-40B4-BE49-F238E27FC236}">
                  <a16:creationId xmlns:a16="http://schemas.microsoft.com/office/drawing/2014/main" id="{196F2C3C-B037-F43D-61AF-887452EF901A}"/>
                </a:ext>
              </a:extLst>
            </p:cNvPr>
            <p:cNvSpPr txBox="1"/>
            <p:nvPr/>
          </p:nvSpPr>
          <p:spPr>
            <a:xfrm>
              <a:off x="4705050" y="4333993"/>
              <a:ext cx="1686600" cy="166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pt-BR" sz="11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Basílio 177</a:t>
              </a:r>
              <a:endParaRPr sz="1100" b="0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77" name="Google Shape;909;p46">
              <a:extLst>
                <a:ext uri="{FF2B5EF4-FFF2-40B4-BE49-F238E27FC236}">
                  <a16:creationId xmlns:a16="http://schemas.microsoft.com/office/drawing/2014/main" id="{28094F67-CCFD-ADB9-57F4-D3F4E8E4DAB6}"/>
                </a:ext>
              </a:extLst>
            </p:cNvPr>
            <p:cNvSpPr txBox="1"/>
            <p:nvPr/>
          </p:nvSpPr>
          <p:spPr>
            <a:xfrm>
              <a:off x="4751225" y="3288025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ANTES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78" name="Google Shape;910;p46">
              <a:extLst>
                <a:ext uri="{FF2B5EF4-FFF2-40B4-BE49-F238E27FC236}">
                  <a16:creationId xmlns:a16="http://schemas.microsoft.com/office/drawing/2014/main" id="{5F887106-2E63-7FF3-8327-1A6AAD50DF40}"/>
                </a:ext>
              </a:extLst>
            </p:cNvPr>
            <p:cNvSpPr txBox="1"/>
            <p:nvPr/>
          </p:nvSpPr>
          <p:spPr>
            <a:xfrm>
              <a:off x="5828909" y="2707787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DEPOIS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7181" name="Google Shape;911;p46">
            <a:extLst>
              <a:ext uri="{FF2B5EF4-FFF2-40B4-BE49-F238E27FC236}">
                <a16:creationId xmlns:a16="http://schemas.microsoft.com/office/drawing/2014/main" id="{5511B775-4E57-5FE9-F6FD-8CC3ADA94E86}"/>
              </a:ext>
            </a:extLst>
          </p:cNvPr>
          <p:cNvGrpSpPr/>
          <p:nvPr/>
        </p:nvGrpSpPr>
        <p:grpSpPr>
          <a:xfrm>
            <a:off x="7300717" y="3845215"/>
            <a:ext cx="1903604" cy="2075397"/>
            <a:chOff x="7056520" y="583699"/>
            <a:chExt cx="1694226" cy="1847123"/>
          </a:xfrm>
        </p:grpSpPr>
        <p:grpSp>
          <p:nvGrpSpPr>
            <p:cNvPr id="7182" name="Google Shape;912;p46">
              <a:extLst>
                <a:ext uri="{FF2B5EF4-FFF2-40B4-BE49-F238E27FC236}">
                  <a16:creationId xmlns:a16="http://schemas.microsoft.com/office/drawing/2014/main" id="{22F4E86B-D44C-025E-DC65-8177B26DB491}"/>
                </a:ext>
              </a:extLst>
            </p:cNvPr>
            <p:cNvGrpSpPr/>
            <p:nvPr/>
          </p:nvGrpSpPr>
          <p:grpSpPr>
            <a:xfrm>
              <a:off x="7056520" y="824511"/>
              <a:ext cx="1694226" cy="1292542"/>
              <a:chOff x="4261500" y="530200"/>
              <a:chExt cx="2083151" cy="1752125"/>
            </a:xfrm>
          </p:grpSpPr>
          <p:pic>
            <p:nvPicPr>
              <p:cNvPr id="7186" name="Google Shape;913;p46" title="Depois Jandaia Building.png">
                <a:extLst>
                  <a:ext uri="{FF2B5EF4-FFF2-40B4-BE49-F238E27FC236}">
                    <a16:creationId xmlns:a16="http://schemas.microsoft.com/office/drawing/2014/main" id="{0D42166F-902A-E775-C89B-991DB01725DA}"/>
                  </a:ext>
                </a:extLst>
              </p:cNvPr>
              <p:cNvPicPr preferRelativeResize="0"/>
              <p:nvPr/>
            </p:nvPicPr>
            <p:blipFill rotWithShape="1">
              <a:blip r:embed="rId16">
                <a:alphaModFix/>
              </a:blip>
              <a:srcRect l="5528" r="9561" b="14923"/>
              <a:stretch/>
            </p:blipFill>
            <p:spPr>
              <a:xfrm>
                <a:off x="4916600" y="530200"/>
                <a:ext cx="1428051" cy="175212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87" name="Google Shape;914;p46" title="Antes Jandaia Building.png">
                <a:extLst>
                  <a:ext uri="{FF2B5EF4-FFF2-40B4-BE49-F238E27FC236}">
                    <a16:creationId xmlns:a16="http://schemas.microsoft.com/office/drawing/2014/main" id="{22C62F99-9232-C1F5-11F8-EF47AC857FAD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 l="7124" r="13277"/>
              <a:stretch/>
            </p:blipFill>
            <p:spPr>
              <a:xfrm>
                <a:off x="4261500" y="1357125"/>
                <a:ext cx="877025" cy="9251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7183" name="Google Shape;915;p46">
              <a:extLst>
                <a:ext uri="{FF2B5EF4-FFF2-40B4-BE49-F238E27FC236}">
                  <a16:creationId xmlns:a16="http://schemas.microsoft.com/office/drawing/2014/main" id="{95604088-C0C5-7F30-91CF-2EBF461758AE}"/>
                </a:ext>
              </a:extLst>
            </p:cNvPr>
            <p:cNvSpPr txBox="1"/>
            <p:nvPr/>
          </p:nvSpPr>
          <p:spPr>
            <a:xfrm>
              <a:off x="7063975" y="2192622"/>
              <a:ext cx="16866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pt-BR" sz="11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Edifício Jandaia</a:t>
              </a:r>
              <a:endParaRPr sz="1100" b="0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endParaRPr sz="11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84" name="Google Shape;916;p46">
              <a:extLst>
                <a:ext uri="{FF2B5EF4-FFF2-40B4-BE49-F238E27FC236}">
                  <a16:creationId xmlns:a16="http://schemas.microsoft.com/office/drawing/2014/main" id="{55E768A7-A52E-AC15-1D8F-4C7F2DC57883}"/>
                </a:ext>
              </a:extLst>
            </p:cNvPr>
            <p:cNvSpPr txBox="1"/>
            <p:nvPr/>
          </p:nvSpPr>
          <p:spPr>
            <a:xfrm>
              <a:off x="7063965" y="1193406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ANTES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85" name="Google Shape;917;p46">
              <a:extLst>
                <a:ext uri="{FF2B5EF4-FFF2-40B4-BE49-F238E27FC236}">
                  <a16:creationId xmlns:a16="http://schemas.microsoft.com/office/drawing/2014/main" id="{98D7FB5E-1F9B-9E6C-769E-297E0F6D74E1}"/>
                </a:ext>
              </a:extLst>
            </p:cNvPr>
            <p:cNvSpPr txBox="1"/>
            <p:nvPr/>
          </p:nvSpPr>
          <p:spPr>
            <a:xfrm>
              <a:off x="8112635" y="583699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DEPOIS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7188" name="Google Shape;918;p46">
            <a:extLst>
              <a:ext uri="{FF2B5EF4-FFF2-40B4-BE49-F238E27FC236}">
                <a16:creationId xmlns:a16="http://schemas.microsoft.com/office/drawing/2014/main" id="{D07F0307-C97A-1116-E863-5A79CF96E081}"/>
              </a:ext>
            </a:extLst>
          </p:cNvPr>
          <p:cNvGrpSpPr/>
          <p:nvPr/>
        </p:nvGrpSpPr>
        <p:grpSpPr>
          <a:xfrm>
            <a:off x="7220867" y="1703955"/>
            <a:ext cx="1984849" cy="2076516"/>
            <a:chOff x="4751225" y="582703"/>
            <a:chExt cx="1766535" cy="1848119"/>
          </a:xfrm>
        </p:grpSpPr>
        <p:grpSp>
          <p:nvGrpSpPr>
            <p:cNvPr id="7189" name="Google Shape;919;p46">
              <a:extLst>
                <a:ext uri="{FF2B5EF4-FFF2-40B4-BE49-F238E27FC236}">
                  <a16:creationId xmlns:a16="http://schemas.microsoft.com/office/drawing/2014/main" id="{EFCC70DF-D3FE-E761-70E4-221FB29C335F}"/>
                </a:ext>
              </a:extLst>
            </p:cNvPr>
            <p:cNvGrpSpPr/>
            <p:nvPr/>
          </p:nvGrpSpPr>
          <p:grpSpPr>
            <a:xfrm>
              <a:off x="4820133" y="822516"/>
              <a:ext cx="1690037" cy="1294535"/>
              <a:chOff x="2027188" y="498349"/>
              <a:chExt cx="2077999" cy="1754826"/>
            </a:xfrm>
          </p:grpSpPr>
          <p:pic>
            <p:nvPicPr>
              <p:cNvPr id="7193" name="Google Shape;920;p46" title="Depois Helvétia.png">
                <a:extLst>
                  <a:ext uri="{FF2B5EF4-FFF2-40B4-BE49-F238E27FC236}">
                    <a16:creationId xmlns:a16="http://schemas.microsoft.com/office/drawing/2014/main" id="{8287ED53-A402-689B-246D-4AE4EB305717}"/>
                  </a:ext>
                </a:extLst>
              </p:cNvPr>
              <p:cNvPicPr preferRelativeResize="0"/>
              <p:nvPr/>
            </p:nvPicPr>
            <p:blipFill rotWithShape="1">
              <a:blip r:embed="rId18">
                <a:alphaModFix/>
              </a:blip>
              <a:srcRect l="11029" r="5289"/>
              <a:stretch/>
            </p:blipFill>
            <p:spPr>
              <a:xfrm>
                <a:off x="2902037" y="498349"/>
                <a:ext cx="1203150" cy="175468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94" name="Google Shape;921;p46" title="Antes Helvétia.png">
                <a:extLst>
                  <a:ext uri="{FF2B5EF4-FFF2-40B4-BE49-F238E27FC236}">
                    <a16:creationId xmlns:a16="http://schemas.microsoft.com/office/drawing/2014/main" id="{2556F9EB-7207-5E04-4DB9-19102B830511}"/>
                  </a:ext>
                </a:extLst>
              </p:cNvPr>
              <p:cNvPicPr preferRelativeResize="0"/>
              <p:nvPr/>
            </p:nvPicPr>
            <p:blipFill rotWithShape="1">
              <a:blip r:embed="rId19">
                <a:alphaModFix/>
              </a:blip>
              <a:srcRect/>
              <a:stretch/>
            </p:blipFill>
            <p:spPr>
              <a:xfrm>
                <a:off x="2027188" y="1327975"/>
                <a:ext cx="989650" cy="9252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7190" name="Google Shape;922;p46">
              <a:extLst>
                <a:ext uri="{FF2B5EF4-FFF2-40B4-BE49-F238E27FC236}">
                  <a16:creationId xmlns:a16="http://schemas.microsoft.com/office/drawing/2014/main" id="{3B62FB1F-5EE5-BCC6-6809-203F07518E7D}"/>
                </a:ext>
              </a:extLst>
            </p:cNvPr>
            <p:cNvSpPr txBox="1"/>
            <p:nvPr/>
          </p:nvSpPr>
          <p:spPr>
            <a:xfrm>
              <a:off x="4751225" y="2192622"/>
              <a:ext cx="17061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pt-BR" sz="11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Helvétia</a:t>
              </a:r>
              <a:endParaRPr sz="1100" b="0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91" name="Google Shape;923;p46">
              <a:extLst>
                <a:ext uri="{FF2B5EF4-FFF2-40B4-BE49-F238E27FC236}">
                  <a16:creationId xmlns:a16="http://schemas.microsoft.com/office/drawing/2014/main" id="{6F172140-7CEE-F6CA-E39C-C955CD19EA75}"/>
                </a:ext>
              </a:extLst>
            </p:cNvPr>
            <p:cNvSpPr txBox="1"/>
            <p:nvPr/>
          </p:nvSpPr>
          <p:spPr>
            <a:xfrm>
              <a:off x="4830408" y="1193417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ANTES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92" name="Google Shape;924;p46">
              <a:extLst>
                <a:ext uri="{FF2B5EF4-FFF2-40B4-BE49-F238E27FC236}">
                  <a16:creationId xmlns:a16="http://schemas.microsoft.com/office/drawing/2014/main" id="{C92E1794-66CB-6DAC-A8FE-9AB432E7E1F6}"/>
                </a:ext>
              </a:extLst>
            </p:cNvPr>
            <p:cNvSpPr txBox="1"/>
            <p:nvPr/>
          </p:nvSpPr>
          <p:spPr>
            <a:xfrm>
              <a:off x="5889260" y="582703"/>
              <a:ext cx="628500" cy="238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Arial"/>
                <a:buNone/>
              </a:pPr>
              <a:r>
                <a:rPr lang="pt-BR" sz="1000" b="1" i="0" u="none" strike="noStrike" cap="none">
                  <a:solidFill>
                    <a:schemeClr val="accent1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DEPOIS</a:t>
              </a:r>
              <a:endParaRPr sz="1000" b="1" i="0" u="none" strike="noStrike" cap="none">
                <a:solidFill>
                  <a:schemeClr val="accent1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7196" name="Google Shape;891;p46">
            <a:extLst>
              <a:ext uri="{FF2B5EF4-FFF2-40B4-BE49-F238E27FC236}">
                <a16:creationId xmlns:a16="http://schemas.microsoft.com/office/drawing/2014/main" id="{5A077B5A-2D3E-A512-F177-B9731B2D78EA}"/>
              </a:ext>
            </a:extLst>
          </p:cNvPr>
          <p:cNvSpPr txBox="1"/>
          <p:nvPr/>
        </p:nvSpPr>
        <p:spPr>
          <a:xfrm>
            <a:off x="7305424" y="1201046"/>
            <a:ext cx="1118400" cy="21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rgbClr val="000000"/>
              </a:buClr>
              <a:buSzPts val="3100"/>
              <a:buFont typeface="Arial"/>
              <a:buNone/>
            </a:pPr>
            <a:r>
              <a:rPr lang="pt-BR" sz="150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Open Sans"/>
                <a:ea typeface="Open Sans"/>
                <a:cs typeface="Open Sans"/>
                <a:sym typeface="Open Sans"/>
              </a:rPr>
              <a:t>Subvenção</a:t>
            </a:r>
            <a:endParaRPr sz="1500" b="1" i="0" u="none" strike="noStrike" cap="none" dirty="0">
              <a:solidFill>
                <a:schemeClr val="accent1">
                  <a:lumMod val="50000"/>
                </a:schemeClr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197" name="Google Shape;893;p46">
            <a:extLst>
              <a:ext uri="{FF2B5EF4-FFF2-40B4-BE49-F238E27FC236}">
                <a16:creationId xmlns:a16="http://schemas.microsoft.com/office/drawing/2014/main" id="{5957F506-0415-7314-0271-25F109CEF2AD}"/>
              </a:ext>
            </a:extLst>
          </p:cNvPr>
          <p:cNvSpPr txBox="1"/>
          <p:nvPr/>
        </p:nvSpPr>
        <p:spPr>
          <a:xfrm>
            <a:off x="9912350" y="1203770"/>
            <a:ext cx="1420200" cy="43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rgbClr val="000000"/>
              </a:buClr>
              <a:buSzPts val="3100"/>
              <a:buFont typeface="Arial"/>
              <a:buNone/>
            </a:pPr>
            <a:r>
              <a:rPr lang="pt-BR" sz="150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Open Sans"/>
                <a:ea typeface="Open Sans"/>
                <a:cs typeface="Open Sans"/>
                <a:sym typeface="Open Sans"/>
              </a:rPr>
              <a:t>Subvenção </a:t>
            </a:r>
            <a:br>
              <a:rPr lang="pt-BR" sz="150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Open Sans"/>
                <a:ea typeface="Open Sans"/>
                <a:cs typeface="Open Sans"/>
                <a:sym typeface="Open Sans"/>
              </a:rPr>
            </a:br>
            <a:r>
              <a:rPr lang="pt-BR" sz="1500" b="1" i="0" u="none" strike="noStrike" cap="none" dirty="0">
                <a:solidFill>
                  <a:schemeClr val="accent1">
                    <a:lumMod val="50000"/>
                  </a:schemeClr>
                </a:solidFill>
                <a:latin typeface="Open Sans"/>
                <a:ea typeface="Open Sans"/>
                <a:cs typeface="Open Sans"/>
                <a:sym typeface="Open Sans"/>
              </a:rPr>
              <a:t>E Requalifica</a:t>
            </a:r>
            <a:endParaRPr sz="1500" b="1" i="0" u="none" strike="noStrike" cap="none" dirty="0">
              <a:solidFill>
                <a:schemeClr val="accent1">
                  <a:lumMod val="50000"/>
                </a:schemeClr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984776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5E743E4B-2684-36EB-14B4-2CC9C45771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48525" y="134937"/>
            <a:ext cx="4943475" cy="584200"/>
          </a:xfrm>
        </p:spPr>
        <p:txBody>
          <a:bodyPr/>
          <a:lstStyle/>
          <a:p>
            <a:pPr algn="l" eaLnBrk="1" hangingPunct="1"/>
            <a:r>
              <a:rPr lang="pt-BR" altLang="pt-BR" b="1" dirty="0">
                <a:solidFill>
                  <a:srgbClr val="008375"/>
                </a:solidFill>
                <a:sym typeface="PT Mono" panose="02060509020205020204" pitchFamily="49" charset="0"/>
              </a:rPr>
              <a:t>AIU Setor Central</a:t>
            </a:r>
            <a:endParaRPr lang="pt-BR" altLang="pt-BR" sz="3200" b="1" dirty="0">
              <a:solidFill>
                <a:srgbClr val="008375"/>
              </a:solidFill>
            </a:endParaRPr>
          </a:p>
        </p:txBody>
      </p:sp>
      <p:pic>
        <p:nvPicPr>
          <p:cNvPr id="7172" name="Imagem 7">
            <a:extLst>
              <a:ext uri="{FF2B5EF4-FFF2-40B4-BE49-F238E27FC236}">
                <a16:creationId xmlns:a16="http://schemas.microsoft.com/office/drawing/2014/main" id="{97E566C2-8360-096B-6F67-5B5484158D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350" y="6146800"/>
            <a:ext cx="20002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2F704BC6-DD01-5B18-AC96-56D4653179C4}"/>
              </a:ext>
            </a:extLst>
          </p:cNvPr>
          <p:cNvSpPr txBox="1"/>
          <p:nvPr/>
        </p:nvSpPr>
        <p:spPr>
          <a:xfrm>
            <a:off x="4848225" y="5067300"/>
            <a:ext cx="30130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21 km²</a:t>
            </a:r>
          </a:p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241.542 habitantes</a:t>
            </a:r>
          </a:p>
        </p:txBody>
      </p:sp>
      <p:sp>
        <p:nvSpPr>
          <p:cNvPr id="2" name="Google Shape;111;p3">
            <a:extLst>
              <a:ext uri="{FF2B5EF4-FFF2-40B4-BE49-F238E27FC236}">
                <a16:creationId xmlns:a16="http://schemas.microsoft.com/office/drawing/2014/main" id="{1C86AC4B-B242-3FB3-1FB1-54FA56EA75EC}"/>
              </a:ext>
            </a:extLst>
          </p:cNvPr>
          <p:cNvSpPr txBox="1"/>
          <p:nvPr/>
        </p:nvSpPr>
        <p:spPr>
          <a:xfrm>
            <a:off x="7248524" y="836712"/>
            <a:ext cx="4824139" cy="47784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770" tIns="34376" rIns="68770" bIns="34376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pt-BR" sz="1200" b="1" dirty="0">
                <a:solidFill>
                  <a:srgbClr val="008375"/>
                </a:solidFill>
              </a:rPr>
              <a:t>PIU/AIU Setor Central </a:t>
            </a:r>
            <a:r>
              <a:rPr lang="pt-BR" sz="1200" dirty="0">
                <a:solidFill>
                  <a:srgbClr val="008375"/>
                </a:solidFill>
              </a:rPr>
              <a:t>Lei 17.844/2022</a:t>
            </a:r>
          </a:p>
          <a:p>
            <a:pPr>
              <a:lnSpc>
                <a:spcPct val="150000"/>
              </a:lnSpc>
            </a:pPr>
            <a:endParaRPr lang="pt-BR" sz="120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200" b="1" dirty="0">
                <a:solidFill>
                  <a:srgbClr val="008375"/>
                </a:solidFill>
              </a:rPr>
              <a:t>Plano Urbanístico: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Arborização Urbana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24 Parques e praças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Qualificação de rotas comerciais e orlas fluviais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Mobilidade ativa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118 km Caminhos verdes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12 novas transposições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r>
              <a:rPr lang="pt-BR" sz="1200" b="1" dirty="0">
                <a:solidFill>
                  <a:srgbClr val="008375"/>
                </a:solidFill>
              </a:rPr>
              <a:t>Parâmetros urbanísticos e financiamento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CA diferenciados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OODC (</a:t>
            </a:r>
            <a:r>
              <a:rPr lang="pt-BR" sz="1200" dirty="0" err="1">
                <a:solidFill>
                  <a:srgbClr val="008375"/>
                </a:solidFill>
              </a:rPr>
              <a:t>Fp</a:t>
            </a:r>
            <a:r>
              <a:rPr lang="pt-BR" sz="1200" dirty="0">
                <a:solidFill>
                  <a:srgbClr val="008375"/>
                </a:solidFill>
              </a:rPr>
              <a:t> diferenciados + leilão)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TDC (atualizações + peq. porte)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Regularização Onerosa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Estoque Construtivo: 3.600.000m²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Bônus Equivalente (540.000m²):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Restauro de bens tombados;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Construção de HIS-1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r>
              <a:rPr lang="pt-BR" sz="1200" b="1" dirty="0">
                <a:solidFill>
                  <a:srgbClr val="008375"/>
                </a:solidFill>
              </a:rPr>
              <a:t>Instrumentos Indutores da FSP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r>
              <a:rPr lang="pt-BR" sz="1200" b="1" dirty="0">
                <a:solidFill>
                  <a:srgbClr val="008375"/>
                </a:solidFill>
              </a:rPr>
              <a:t>Gestão participativa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A4E463BE-F4FC-1654-D26F-E3F150E5D832}"/>
              </a:ext>
            </a:extLst>
          </p:cNvPr>
          <p:cNvSpPr txBox="1"/>
          <p:nvPr/>
        </p:nvSpPr>
        <p:spPr>
          <a:xfrm>
            <a:off x="4848225" y="121673"/>
            <a:ext cx="1713961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b="1" dirty="0"/>
              <a:t>40% Atendimento</a:t>
            </a:r>
          </a:p>
          <a:p>
            <a:pPr algn="ctr"/>
            <a:r>
              <a:rPr lang="pt-BR" sz="1200" b="1" dirty="0"/>
              <a:t>Habitacional </a:t>
            </a:r>
            <a:r>
              <a:rPr lang="pt-BR" sz="1050" b="1" dirty="0"/>
              <a:t>(HIS-1)</a:t>
            </a:r>
          </a:p>
          <a:p>
            <a:pPr algn="ctr"/>
            <a:endParaRPr lang="pt-BR" sz="1200" b="1" dirty="0"/>
          </a:p>
          <a:p>
            <a:pPr algn="ctr"/>
            <a:r>
              <a:rPr lang="pt-BR" sz="1200" b="1" dirty="0"/>
              <a:t>20% Equipamentos Públicos Sociais</a:t>
            </a:r>
          </a:p>
          <a:p>
            <a:pPr algn="ctr"/>
            <a:endParaRPr lang="pt-BR" sz="1200" b="1" dirty="0"/>
          </a:p>
          <a:p>
            <a:pPr algn="ctr">
              <a:spcBef>
                <a:spcPts val="600"/>
              </a:spcBef>
            </a:pPr>
            <a:r>
              <a:rPr lang="pt-BR" sz="1200" b="1" dirty="0"/>
              <a:t>5% Preservação do Patrimônio Histórico</a:t>
            </a:r>
          </a:p>
          <a:p>
            <a:pPr algn="ctr"/>
            <a:endParaRPr lang="pt-BR" sz="1200" b="1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0A6B54E7-DA63-013C-D279-8ED5EE7005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075"/>
          <a:stretch/>
        </p:blipFill>
        <p:spPr>
          <a:xfrm>
            <a:off x="-39818" y="0"/>
            <a:ext cx="6927906" cy="6858000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08966863-6DD0-9BB6-67EC-B6BF2116A827}"/>
              </a:ext>
            </a:extLst>
          </p:cNvPr>
          <p:cNvGrpSpPr/>
          <p:nvPr/>
        </p:nvGrpSpPr>
        <p:grpSpPr>
          <a:xfrm>
            <a:off x="4943477" y="5067300"/>
            <a:ext cx="1643269" cy="1646808"/>
            <a:chOff x="539553" y="5535235"/>
            <a:chExt cx="934244" cy="936256"/>
          </a:xfrm>
        </p:grpSpPr>
        <p:pic>
          <p:nvPicPr>
            <p:cNvPr id="7" name="Picture 3" descr="\\SPURBSP01\Gestao_Projetos\Biblioteca\Modelos\pictogramas\2_ARCO - laranja\png\ARCO_108_patrimonio.png">
              <a:extLst>
                <a:ext uri="{FF2B5EF4-FFF2-40B4-BE49-F238E27FC236}">
                  <a16:creationId xmlns:a16="http://schemas.microsoft.com/office/drawing/2014/main" id="{9DA76BC0-0555-3A7E-E43E-16F551C27A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8434" y="5709791"/>
              <a:ext cx="251788" cy="251788"/>
            </a:xfrm>
            <a:prstGeom prst="rect">
              <a:avLst/>
            </a:prstGeom>
            <a:noFill/>
          </p:spPr>
        </p:pic>
        <p:pic>
          <p:nvPicPr>
            <p:cNvPr id="8" name="Picture 8" descr="\\SPURBSP01\Gestao_Projetos\Biblioteca\Modelos\pictogramas\2_ARCO - laranja\png\ARCO_003.png">
              <a:extLst>
                <a:ext uri="{FF2B5EF4-FFF2-40B4-BE49-F238E27FC236}">
                  <a16:creationId xmlns:a16="http://schemas.microsoft.com/office/drawing/2014/main" id="{F71D491B-6D63-F734-7AA4-00E89AA3677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3495" y="6219603"/>
              <a:ext cx="251888" cy="251888"/>
            </a:xfrm>
            <a:prstGeom prst="rect">
              <a:avLst/>
            </a:prstGeom>
            <a:noFill/>
          </p:spPr>
        </p:pic>
        <p:pic>
          <p:nvPicPr>
            <p:cNvPr id="9" name="Picture 14" descr="\\SPURBSP01\Gestao_Projetos\Biblioteca\Modelos\pictogramas\2_ARCO - laranja\png\ARCO_001.png">
              <a:extLst>
                <a:ext uri="{FF2B5EF4-FFF2-40B4-BE49-F238E27FC236}">
                  <a16:creationId xmlns:a16="http://schemas.microsoft.com/office/drawing/2014/main" id="{FF0DEF28-70F8-FA00-F9F9-EB152762F3A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21909" y="5959119"/>
              <a:ext cx="251888" cy="251888"/>
            </a:xfrm>
            <a:prstGeom prst="rect">
              <a:avLst/>
            </a:prstGeom>
            <a:noFill/>
          </p:spPr>
        </p:pic>
        <p:pic>
          <p:nvPicPr>
            <p:cNvPr id="11" name="Picture 15" descr="\\SPURBSP01\Gestao_Projetos\Biblioteca\Modelos\pictogramas\2_ARCO - laranja\png\ARCO_002.png">
              <a:extLst>
                <a:ext uri="{FF2B5EF4-FFF2-40B4-BE49-F238E27FC236}">
                  <a16:creationId xmlns:a16="http://schemas.microsoft.com/office/drawing/2014/main" id="{A081EB15-7038-A1A0-FACB-D659FB9879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962" y="5701857"/>
              <a:ext cx="251888" cy="251888"/>
            </a:xfrm>
            <a:prstGeom prst="rect">
              <a:avLst/>
            </a:prstGeom>
            <a:noFill/>
          </p:spPr>
        </p:pic>
        <p:pic>
          <p:nvPicPr>
            <p:cNvPr id="12" name="Picture 16" descr="\\SPURBSP01\Gestao_Projetos\Biblioteca\Modelos\pictogramas\2_ARCO - laranja\png\ARCO_004.png">
              <a:extLst>
                <a:ext uri="{FF2B5EF4-FFF2-40B4-BE49-F238E27FC236}">
                  <a16:creationId xmlns:a16="http://schemas.microsoft.com/office/drawing/2014/main" id="{3E33CD64-19A3-8D14-53E4-B3753CC7CA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3" y="5959119"/>
              <a:ext cx="251888" cy="251888"/>
            </a:xfrm>
            <a:prstGeom prst="rect">
              <a:avLst/>
            </a:prstGeom>
            <a:noFill/>
          </p:spPr>
        </p:pic>
        <p:pic>
          <p:nvPicPr>
            <p:cNvPr id="13" name="Picture 17" descr="\\SPURBSP01\Gestao_Projetos\Biblioteca\Modelos\pictogramas\2_ARCO - laranja\png\ARCO_005.png">
              <a:extLst>
                <a:ext uri="{FF2B5EF4-FFF2-40B4-BE49-F238E27FC236}">
                  <a16:creationId xmlns:a16="http://schemas.microsoft.com/office/drawing/2014/main" id="{E72971F5-7FFD-45E6-81BB-B0720D0CC9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9978" y="6209657"/>
              <a:ext cx="251888" cy="251888"/>
            </a:xfrm>
            <a:prstGeom prst="rect">
              <a:avLst/>
            </a:prstGeom>
            <a:noFill/>
          </p:spPr>
        </p:pic>
        <p:pic>
          <p:nvPicPr>
            <p:cNvPr id="14" name="Imagem 13" descr="ominho.png">
              <a:extLst>
                <a:ext uri="{FF2B5EF4-FFF2-40B4-BE49-F238E27FC236}">
                  <a16:creationId xmlns:a16="http://schemas.microsoft.com/office/drawing/2014/main" id="{C2DDD198-A321-B38F-F348-5BAEB2F29EF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20403" y="5880380"/>
              <a:ext cx="182490" cy="273736"/>
            </a:xfrm>
            <a:prstGeom prst="rect">
              <a:avLst/>
            </a:prstGeom>
          </p:spPr>
        </p:pic>
        <p:pic>
          <p:nvPicPr>
            <p:cNvPr id="15" name="Imagem 14" descr="casinha.png">
              <a:extLst>
                <a:ext uri="{FF2B5EF4-FFF2-40B4-BE49-F238E27FC236}">
                  <a16:creationId xmlns:a16="http://schemas.microsoft.com/office/drawing/2014/main" id="{EDBF045F-0972-9163-A1B1-4D16219423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96600" y="5535235"/>
              <a:ext cx="232828" cy="250738"/>
            </a:xfrm>
            <a:prstGeom prst="rect">
              <a:avLst/>
            </a:prstGeom>
          </p:spPr>
        </p:pic>
      </p:grp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1F5CEFE-0EC1-973B-3AAD-DBBA58AC3A7D}"/>
              </a:ext>
            </a:extLst>
          </p:cNvPr>
          <p:cNvSpPr txBox="1"/>
          <p:nvPr/>
        </p:nvSpPr>
        <p:spPr>
          <a:xfrm>
            <a:off x="51490" y="4887994"/>
            <a:ext cx="2714683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40% Atendimento</a:t>
            </a:r>
          </a:p>
          <a:p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Habitacional (HIS-1)</a:t>
            </a:r>
          </a:p>
          <a:p>
            <a:endParaRPr lang="pt-BR" sz="1400" b="1" dirty="0">
              <a:solidFill>
                <a:schemeClr val="bg1"/>
              </a:solidFill>
              <a:highlight>
                <a:srgbClr val="008080"/>
              </a:highlight>
            </a:endParaRPr>
          </a:p>
          <a:p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20% Equipamentos Públicos Sociais</a:t>
            </a:r>
          </a:p>
          <a:p>
            <a:endParaRPr lang="pt-BR" sz="1400" b="1" dirty="0">
              <a:solidFill>
                <a:schemeClr val="bg1"/>
              </a:solidFill>
              <a:highlight>
                <a:srgbClr val="008080"/>
              </a:highlight>
            </a:endParaRPr>
          </a:p>
          <a:p>
            <a:pPr>
              <a:spcBef>
                <a:spcPts val="600"/>
              </a:spcBef>
            </a:pPr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5% Preservação do Patrimônio Histórico</a:t>
            </a:r>
          </a:p>
          <a:p>
            <a:endParaRPr lang="pt-BR" sz="1200" b="1" dirty="0"/>
          </a:p>
        </p:txBody>
      </p:sp>
      <p:pic>
        <p:nvPicPr>
          <p:cNvPr id="17" name="Imagem 2">
            <a:extLst>
              <a:ext uri="{FF2B5EF4-FFF2-40B4-BE49-F238E27FC236}">
                <a16:creationId xmlns:a16="http://schemas.microsoft.com/office/drawing/2014/main" id="{1FAC389D-C75F-8B87-458B-1BD79AFAC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264" y="6226681"/>
            <a:ext cx="1331625" cy="54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7133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2430A75D-4557-9110-9AA2-63907D8A93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351"/>
          <a:stretch/>
        </p:blipFill>
        <p:spPr>
          <a:xfrm>
            <a:off x="-28127" y="-384641"/>
            <a:ext cx="7084715" cy="72135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27822E-35C6-822A-C408-12554000A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76058" y="4683040"/>
            <a:ext cx="2092982" cy="2013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0" name="Rectangle 7">
            <a:extLst>
              <a:ext uri="{FF2B5EF4-FFF2-40B4-BE49-F238E27FC236}">
                <a16:creationId xmlns:a16="http://schemas.microsoft.com/office/drawing/2014/main" id="{5E743E4B-2684-36EB-14B4-2CC9C45771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48525" y="134937"/>
            <a:ext cx="4943475" cy="584200"/>
          </a:xfrm>
        </p:spPr>
        <p:txBody>
          <a:bodyPr/>
          <a:lstStyle/>
          <a:p>
            <a:pPr algn="l" eaLnBrk="1" hangingPunct="1"/>
            <a:r>
              <a:rPr lang="pt-BR" altLang="pt-BR" b="1" dirty="0">
                <a:solidFill>
                  <a:srgbClr val="008375"/>
                </a:solidFill>
                <a:sym typeface="PT Mono" panose="02060509020205020204" pitchFamily="49" charset="0"/>
              </a:rPr>
              <a:t>AIU Setor Central</a:t>
            </a:r>
            <a:endParaRPr lang="pt-BR" altLang="pt-BR" sz="3200" b="1" dirty="0">
              <a:solidFill>
                <a:srgbClr val="008375"/>
              </a:solidFill>
            </a:endParaRPr>
          </a:p>
        </p:txBody>
      </p:sp>
      <p:pic>
        <p:nvPicPr>
          <p:cNvPr id="7172" name="Imagem 7">
            <a:extLst>
              <a:ext uri="{FF2B5EF4-FFF2-40B4-BE49-F238E27FC236}">
                <a16:creationId xmlns:a16="http://schemas.microsoft.com/office/drawing/2014/main" id="{97E566C2-8360-096B-6F67-5B5484158D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350" y="6146800"/>
            <a:ext cx="20002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2F704BC6-DD01-5B18-AC96-56D4653179C4}"/>
              </a:ext>
            </a:extLst>
          </p:cNvPr>
          <p:cNvSpPr txBox="1"/>
          <p:nvPr/>
        </p:nvSpPr>
        <p:spPr>
          <a:xfrm>
            <a:off x="4848225" y="5067300"/>
            <a:ext cx="30130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21 km²</a:t>
            </a:r>
          </a:p>
          <a:p>
            <a:pPr>
              <a:buSzPct val="124444"/>
              <a:defRPr/>
            </a:pPr>
            <a:r>
              <a:rPr lang="pt-BR" sz="1600" b="1" dirty="0">
                <a:solidFill>
                  <a:schemeClr val="bg1"/>
                </a:solidFill>
                <a:latin typeface="+mn-lt"/>
                <a:ea typeface="PT Mono"/>
                <a:cs typeface="PT Mono"/>
                <a:sym typeface="PT Mono"/>
              </a:rPr>
              <a:t>241.542 habitantes</a:t>
            </a:r>
          </a:p>
        </p:txBody>
      </p:sp>
      <p:sp>
        <p:nvSpPr>
          <p:cNvPr id="2" name="Google Shape;111;p3">
            <a:extLst>
              <a:ext uri="{FF2B5EF4-FFF2-40B4-BE49-F238E27FC236}">
                <a16:creationId xmlns:a16="http://schemas.microsoft.com/office/drawing/2014/main" id="{1C86AC4B-B242-3FB3-1FB1-54FA56EA75EC}"/>
              </a:ext>
            </a:extLst>
          </p:cNvPr>
          <p:cNvSpPr txBox="1"/>
          <p:nvPr/>
        </p:nvSpPr>
        <p:spPr>
          <a:xfrm>
            <a:off x="7248524" y="836712"/>
            <a:ext cx="4824139" cy="47784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770" tIns="34376" rIns="68770" bIns="34376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pt-BR" sz="1200" b="1" dirty="0">
                <a:solidFill>
                  <a:srgbClr val="008375"/>
                </a:solidFill>
              </a:rPr>
              <a:t>PIU/AIU Setor Central </a:t>
            </a:r>
            <a:r>
              <a:rPr lang="pt-BR" sz="1200" dirty="0">
                <a:solidFill>
                  <a:srgbClr val="008375"/>
                </a:solidFill>
              </a:rPr>
              <a:t>Lei 17.844/2022</a:t>
            </a:r>
          </a:p>
          <a:p>
            <a:pPr>
              <a:lnSpc>
                <a:spcPct val="150000"/>
              </a:lnSpc>
            </a:pPr>
            <a:endParaRPr lang="pt-BR" sz="1200" dirty="0">
              <a:solidFill>
                <a:srgbClr val="008375"/>
              </a:solidFill>
            </a:endParaRPr>
          </a:p>
          <a:p>
            <a:pPr>
              <a:lnSpc>
                <a:spcPct val="150000"/>
              </a:lnSpc>
            </a:pPr>
            <a:r>
              <a:rPr lang="pt-BR" sz="1200" b="1" dirty="0">
                <a:solidFill>
                  <a:srgbClr val="008375"/>
                </a:solidFill>
              </a:rPr>
              <a:t>Plano Urbanístico: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Arborização Urbana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24 Parques e praças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Qualificação de rotas comerciais e orlas fluviais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Mobilidade ativa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118 km Caminhos verdes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12 novas transposições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r>
              <a:rPr lang="pt-BR" sz="1200" b="1" dirty="0">
                <a:solidFill>
                  <a:srgbClr val="008375"/>
                </a:solidFill>
              </a:rPr>
              <a:t>Parâmetros urbanísticos e financiamento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CA diferenciados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OODC (</a:t>
            </a:r>
            <a:r>
              <a:rPr lang="pt-BR" sz="1200" dirty="0" err="1">
                <a:solidFill>
                  <a:srgbClr val="008375"/>
                </a:solidFill>
              </a:rPr>
              <a:t>Fp</a:t>
            </a:r>
            <a:r>
              <a:rPr lang="pt-BR" sz="1200" dirty="0">
                <a:solidFill>
                  <a:srgbClr val="008375"/>
                </a:solidFill>
              </a:rPr>
              <a:t> diferenciados + leilão)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TDC (atualizações + peq. porte)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Regularização Onerosa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Estoque Construtivo: 3.600.000m²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Bônus Equivalente (540.000m²):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Restauro de bens tombados;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008375"/>
                </a:solidFill>
              </a:rPr>
              <a:t>Construção de HIS-1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r>
              <a:rPr lang="pt-BR" sz="1200" b="1" dirty="0">
                <a:solidFill>
                  <a:srgbClr val="008375"/>
                </a:solidFill>
              </a:rPr>
              <a:t>Instrumentos Indutores da FSP</a:t>
            </a:r>
          </a:p>
          <a:p>
            <a:endParaRPr lang="pt-BR" sz="1200" b="1" dirty="0">
              <a:solidFill>
                <a:srgbClr val="008375"/>
              </a:solidFill>
            </a:endParaRPr>
          </a:p>
          <a:p>
            <a:r>
              <a:rPr lang="pt-BR" sz="1200" b="1" dirty="0">
                <a:solidFill>
                  <a:srgbClr val="008375"/>
                </a:solidFill>
              </a:rPr>
              <a:t>Gestão participativa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1F5CEFE-0EC1-973B-3AAD-DBBA58AC3A7D}"/>
              </a:ext>
            </a:extLst>
          </p:cNvPr>
          <p:cNvSpPr txBox="1"/>
          <p:nvPr/>
        </p:nvSpPr>
        <p:spPr>
          <a:xfrm>
            <a:off x="51490" y="4887994"/>
            <a:ext cx="2714683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40% Atendimento</a:t>
            </a:r>
          </a:p>
          <a:p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Habitacional (HIS-1)</a:t>
            </a:r>
          </a:p>
          <a:p>
            <a:endParaRPr lang="pt-BR" sz="1400" b="1" dirty="0">
              <a:solidFill>
                <a:schemeClr val="bg1"/>
              </a:solidFill>
              <a:highlight>
                <a:srgbClr val="008080"/>
              </a:highlight>
            </a:endParaRPr>
          </a:p>
          <a:p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20% Equipamentos Públicos Sociais</a:t>
            </a:r>
          </a:p>
          <a:p>
            <a:endParaRPr lang="pt-BR" sz="1400" b="1" dirty="0">
              <a:solidFill>
                <a:schemeClr val="bg1"/>
              </a:solidFill>
              <a:highlight>
                <a:srgbClr val="008080"/>
              </a:highlight>
            </a:endParaRPr>
          </a:p>
          <a:p>
            <a:pPr>
              <a:spcBef>
                <a:spcPts val="600"/>
              </a:spcBef>
            </a:pPr>
            <a:r>
              <a:rPr lang="pt-BR" sz="1400" b="1" dirty="0">
                <a:solidFill>
                  <a:schemeClr val="bg1"/>
                </a:solidFill>
                <a:highlight>
                  <a:srgbClr val="008080"/>
                </a:highlight>
              </a:rPr>
              <a:t>5% Preservação do Patrimônio Histórico</a:t>
            </a:r>
          </a:p>
          <a:p>
            <a:endParaRPr lang="pt-BR" sz="1200" b="1" dirty="0"/>
          </a:p>
        </p:txBody>
      </p:sp>
      <p:pic>
        <p:nvPicPr>
          <p:cNvPr id="17" name="Imagem 2">
            <a:extLst>
              <a:ext uri="{FF2B5EF4-FFF2-40B4-BE49-F238E27FC236}">
                <a16:creationId xmlns:a16="http://schemas.microsoft.com/office/drawing/2014/main" id="{1FAC389D-C75F-8B87-458B-1BD79AFAC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264" y="6226681"/>
            <a:ext cx="1331625" cy="54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7234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tângulo 20">
            <a:extLst>
              <a:ext uri="{FF2B5EF4-FFF2-40B4-BE49-F238E27FC236}">
                <a16:creationId xmlns:a16="http://schemas.microsoft.com/office/drawing/2014/main" id="{665C0854-DACF-5C75-9E4D-B836B86D9BB4}"/>
              </a:ext>
            </a:extLst>
          </p:cNvPr>
          <p:cNvSpPr/>
          <p:nvPr/>
        </p:nvSpPr>
        <p:spPr bwMode="auto">
          <a:xfrm>
            <a:off x="0" y="0"/>
            <a:ext cx="12192000" cy="6859588"/>
          </a:xfrm>
          <a:prstGeom prst="rect">
            <a:avLst/>
          </a:prstGeom>
          <a:solidFill>
            <a:srgbClr val="005249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r" eaLnBrk="1" hangingPunct="1">
              <a:defRPr/>
            </a:pPr>
            <a:endParaRPr lang="pt-BR" dirty="0">
              <a:latin typeface="Roboto" panose="02000000000000000000" pitchFamily="2" charset="0"/>
              <a:ea typeface="Roboto" panose="02000000000000000000" pitchFamily="2" charset="0"/>
              <a:cs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6938" y="0"/>
            <a:ext cx="6078046" cy="3417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CaixaDeTexto 49">
            <a:extLst>
              <a:ext uri="{FF2B5EF4-FFF2-40B4-BE49-F238E27FC236}">
                <a16:creationId xmlns:a16="http://schemas.microsoft.com/office/drawing/2014/main" id="{E86F0854-5E94-4754-A892-5421726AA633}"/>
              </a:ext>
            </a:extLst>
          </p:cNvPr>
          <p:cNvSpPr txBox="1"/>
          <p:nvPr/>
        </p:nvSpPr>
        <p:spPr>
          <a:xfrm>
            <a:off x="192088" y="235847"/>
            <a:ext cx="572452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100" b="1" dirty="0">
                <a:solidFill>
                  <a:schemeClr val="bg1"/>
                </a:solidFill>
                <a:latin typeface="Montserrat" pitchFamily="2" charset="0"/>
              </a:rPr>
              <a:t>[Novo modal de transporte urbano]</a:t>
            </a:r>
          </a:p>
          <a:p>
            <a:endParaRPr lang="pt-BR" sz="1100" b="1" dirty="0">
              <a:solidFill>
                <a:schemeClr val="bg1"/>
              </a:solidFill>
              <a:latin typeface="Montserrat" pitchFamily="2" charset="0"/>
            </a:endParaRPr>
          </a:p>
          <a:p>
            <a:r>
              <a:rPr lang="pt-BR" sz="2800" b="1" dirty="0">
                <a:solidFill>
                  <a:schemeClr val="bg1"/>
                </a:solidFill>
                <a:latin typeface="Montserrat" pitchFamily="2" charset="0"/>
              </a:rPr>
              <a:t>BONDE SÃO PAULO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FEF6B079-2BDB-4283-AE44-CC281897FEB7}"/>
              </a:ext>
            </a:extLst>
          </p:cNvPr>
          <p:cNvSpPr txBox="1"/>
          <p:nvPr/>
        </p:nvSpPr>
        <p:spPr>
          <a:xfrm>
            <a:off x="192088" y="3608388"/>
            <a:ext cx="273526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900" i="1" dirty="0">
                <a:solidFill>
                  <a:schemeClr val="bg1"/>
                </a:solidFill>
                <a:latin typeface="Montserrat" pitchFamily="2" charset="0"/>
              </a:rPr>
              <a:t>Descrição</a:t>
            </a:r>
          </a:p>
          <a:p>
            <a:endParaRPr lang="pt-BR" sz="900" i="1" dirty="0">
              <a:solidFill>
                <a:schemeClr val="bg1"/>
              </a:solidFill>
              <a:latin typeface="Montserrat" pitchFamily="2" charset="0"/>
            </a:endParaRPr>
          </a:p>
          <a:p>
            <a:pPr algn="just">
              <a:spcBef>
                <a:spcPct val="0"/>
              </a:spcBef>
            </a:pPr>
            <a:r>
              <a:rPr lang="pt-BR" altLang="pt-BR" sz="1000" dirty="0">
                <a:solidFill>
                  <a:schemeClr val="bg1"/>
                </a:solidFill>
                <a:latin typeface="Montserrat"/>
                <a:cs typeface="Arial"/>
              </a:rPr>
              <a:t>Estudos e projetos para implantação do Veiculo Leve Elétrico – VLE, como parte do Plano de Requalificação Urbanística do Centro de São Paulo com Desenvolvimento Orientado ao Transporte Sustentável. Este Plano tem como característica a sinergia entre mobilidade urbana, transporte público, acessibilidade universal, patrimônio histórico e cultural, equipamentos de educação, saúde e lazer, pacto ambiental, dentre outros. O principal objetivo do projeto é reforçar as potencialidades e propriedades urbanísticas e paisagísticas locais, tornando possível a qualificação do espaço público e o fortalecimento de políticas públicas presentes na região.</a:t>
            </a:r>
          </a:p>
        </p:txBody>
      </p: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46320A71-5B6E-4430-95B4-EB290A620362}"/>
              </a:ext>
            </a:extLst>
          </p:cNvPr>
          <p:cNvCxnSpPr/>
          <p:nvPr/>
        </p:nvCxnSpPr>
        <p:spPr>
          <a:xfrm>
            <a:off x="6096000" y="0"/>
            <a:ext cx="0" cy="685800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Imagem 74">
            <a:extLst>
              <a:ext uri="{FF2B5EF4-FFF2-40B4-BE49-F238E27FC236}">
                <a16:creationId xmlns:a16="http://schemas.microsoft.com/office/drawing/2014/main" id="{E554FF08-3C96-47A3-9742-F4FBE28751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18" r="19318"/>
          <a:stretch/>
        </p:blipFill>
        <p:spPr>
          <a:xfrm>
            <a:off x="6010274" y="5247379"/>
            <a:ext cx="1234299" cy="1422401"/>
          </a:xfrm>
          <a:prstGeom prst="rect">
            <a:avLst/>
          </a:prstGeom>
        </p:spPr>
      </p:pic>
      <p:sp>
        <p:nvSpPr>
          <p:cNvPr id="76" name="CaixaDeTexto 75">
            <a:extLst>
              <a:ext uri="{FF2B5EF4-FFF2-40B4-BE49-F238E27FC236}">
                <a16:creationId xmlns:a16="http://schemas.microsoft.com/office/drawing/2014/main" id="{5738588F-781E-4C21-BA9C-F6D1E0D4B903}"/>
              </a:ext>
            </a:extLst>
          </p:cNvPr>
          <p:cNvSpPr txBox="1"/>
          <p:nvPr/>
        </p:nvSpPr>
        <p:spPr>
          <a:xfrm>
            <a:off x="6095999" y="4970036"/>
            <a:ext cx="1260475" cy="276999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lang="pt-BR" sz="600" dirty="0">
                <a:solidFill>
                  <a:schemeClr val="bg1"/>
                </a:solidFill>
                <a:latin typeface="Montserrat" pitchFamily="2" charset="0"/>
              </a:rPr>
              <a:t>Localização: Bom Retiro, Sé e República</a:t>
            </a:r>
          </a:p>
        </p:txBody>
      </p:sp>
      <p:pic>
        <p:nvPicPr>
          <p:cNvPr id="78" name="Imagem 77">
            <a:extLst>
              <a:ext uri="{FF2B5EF4-FFF2-40B4-BE49-F238E27FC236}">
                <a16:creationId xmlns:a16="http://schemas.microsoft.com/office/drawing/2014/main" id="{D50342AB-9E1B-47F2-BBEF-2EA94EAD41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774" b="-7466"/>
          <a:stretch/>
        </p:blipFill>
        <p:spPr>
          <a:xfrm>
            <a:off x="3061087" y="3902964"/>
            <a:ext cx="319329" cy="371185"/>
          </a:xfrm>
          <a:prstGeom prst="rect">
            <a:avLst/>
          </a:prstGeom>
        </p:spPr>
      </p:pic>
      <p:pic>
        <p:nvPicPr>
          <p:cNvPr id="83" name="Imagem 82">
            <a:extLst>
              <a:ext uri="{FF2B5EF4-FFF2-40B4-BE49-F238E27FC236}">
                <a16:creationId xmlns:a16="http://schemas.microsoft.com/office/drawing/2014/main" id="{705DC2A8-3A25-45D7-90EE-105F83F5329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330" y="4239707"/>
            <a:ext cx="333086" cy="335738"/>
          </a:xfrm>
          <a:prstGeom prst="rect">
            <a:avLst/>
          </a:prstGeom>
        </p:spPr>
      </p:pic>
      <p:pic>
        <p:nvPicPr>
          <p:cNvPr id="84" name="Imagem 83">
            <a:extLst>
              <a:ext uri="{FF2B5EF4-FFF2-40B4-BE49-F238E27FC236}">
                <a16:creationId xmlns:a16="http://schemas.microsoft.com/office/drawing/2014/main" id="{D5C2ECE2-FE95-4C93-91C3-4166970FBA7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74425" y="4576250"/>
            <a:ext cx="294197" cy="294197"/>
          </a:xfrm>
          <a:prstGeom prst="rect">
            <a:avLst/>
          </a:prstGeom>
        </p:spPr>
      </p:pic>
      <p:pic>
        <p:nvPicPr>
          <p:cNvPr id="85" name="Imagem 84">
            <a:extLst>
              <a:ext uri="{FF2B5EF4-FFF2-40B4-BE49-F238E27FC236}">
                <a16:creationId xmlns:a16="http://schemas.microsoft.com/office/drawing/2014/main" id="{29E12A1B-235F-4C04-AAB6-51E46613369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5" r="735"/>
          <a:stretch/>
        </p:blipFill>
        <p:spPr>
          <a:xfrm>
            <a:off x="3073357" y="4910474"/>
            <a:ext cx="257215" cy="261055"/>
          </a:xfrm>
          <a:prstGeom prst="rect">
            <a:avLst/>
          </a:prstGeom>
        </p:spPr>
      </p:pic>
      <p:sp>
        <p:nvSpPr>
          <p:cNvPr id="86" name="CaixaDeTexto 85">
            <a:extLst>
              <a:ext uri="{FF2B5EF4-FFF2-40B4-BE49-F238E27FC236}">
                <a16:creationId xmlns:a16="http://schemas.microsoft.com/office/drawing/2014/main" id="{FD190E49-7E80-41A8-9DBB-77CB1092BDBA}"/>
              </a:ext>
            </a:extLst>
          </p:cNvPr>
          <p:cNvSpPr txBox="1"/>
          <p:nvPr/>
        </p:nvSpPr>
        <p:spPr>
          <a:xfrm>
            <a:off x="3359149" y="3608388"/>
            <a:ext cx="2767789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Modal sustentável de transporte </a:t>
            </a:r>
            <a:r>
              <a:rPr lang="pt-BR" sz="1100" b="1" i="0" dirty="0">
                <a:solidFill>
                  <a:schemeClr val="accent6">
                    <a:lumMod val="75000"/>
                  </a:schemeClr>
                </a:solidFill>
                <a:effectLst/>
                <a:latin typeface="Montserrat" pitchFamily="2" charset="0"/>
              </a:rPr>
              <a:t>✓</a:t>
            </a:r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 </a:t>
            </a:r>
          </a:p>
          <a:p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Mobilidade ativa </a:t>
            </a:r>
            <a:r>
              <a:rPr lang="pt-BR" sz="1100" b="1" i="0" dirty="0">
                <a:solidFill>
                  <a:schemeClr val="accent6">
                    <a:lumMod val="75000"/>
                  </a:schemeClr>
                </a:solidFill>
                <a:effectLst/>
                <a:latin typeface="Montserrat" pitchFamily="2" charset="0"/>
              </a:rPr>
              <a:t>✓</a:t>
            </a: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Recuperação de áreas centrais </a:t>
            </a:r>
            <a:r>
              <a:rPr lang="pt-BR" sz="1100" b="1" i="0" dirty="0">
                <a:solidFill>
                  <a:schemeClr val="accent6">
                    <a:lumMod val="75000"/>
                  </a:schemeClr>
                </a:solidFill>
                <a:effectLst/>
                <a:latin typeface="Montserrat" pitchFamily="2" charset="0"/>
              </a:rPr>
              <a:t>✓</a:t>
            </a: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Infraestrutura de baixo carbono </a:t>
            </a:r>
            <a:r>
              <a:rPr lang="pt-BR" sz="1100" b="1" i="0" dirty="0">
                <a:solidFill>
                  <a:schemeClr val="accent6">
                    <a:lumMod val="75000"/>
                  </a:schemeClr>
                </a:solidFill>
                <a:effectLst/>
                <a:latin typeface="Montserrat" pitchFamily="2" charset="0"/>
              </a:rPr>
              <a:t>✓</a:t>
            </a: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</p:txBody>
      </p:sp>
      <p:grpSp>
        <p:nvGrpSpPr>
          <p:cNvPr id="87" name="Agrupar 86">
            <a:extLst>
              <a:ext uri="{FF2B5EF4-FFF2-40B4-BE49-F238E27FC236}">
                <a16:creationId xmlns:a16="http://schemas.microsoft.com/office/drawing/2014/main" id="{507D0CEA-7EEE-40FF-B77A-ECD9271D59AF}"/>
              </a:ext>
            </a:extLst>
          </p:cNvPr>
          <p:cNvGrpSpPr/>
          <p:nvPr/>
        </p:nvGrpSpPr>
        <p:grpSpPr>
          <a:xfrm>
            <a:off x="152624" y="1522007"/>
            <a:ext cx="1019447" cy="830997"/>
            <a:chOff x="1766239" y="1841909"/>
            <a:chExt cx="1019447" cy="830997"/>
          </a:xfrm>
        </p:grpSpPr>
        <p:sp>
          <p:nvSpPr>
            <p:cNvPr id="88" name="CaixaDeTexto 87">
              <a:extLst>
                <a:ext uri="{FF2B5EF4-FFF2-40B4-BE49-F238E27FC236}">
                  <a16:creationId xmlns:a16="http://schemas.microsoft.com/office/drawing/2014/main" id="{1117CCE2-5850-42B3-90C5-5214A84CC053}"/>
                </a:ext>
              </a:extLst>
            </p:cNvPr>
            <p:cNvSpPr txBox="1"/>
            <p:nvPr/>
          </p:nvSpPr>
          <p:spPr>
            <a:xfrm>
              <a:off x="1775619" y="1841909"/>
              <a:ext cx="46712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4800">
                  <a:solidFill>
                    <a:schemeClr val="bg1"/>
                  </a:solidFill>
                  <a:latin typeface="Montserrat" pitchFamily="2" charset="0"/>
                </a:rPr>
                <a:t>[</a:t>
              </a:r>
            </a:p>
          </p:txBody>
        </p:sp>
        <p:sp>
          <p:nvSpPr>
            <p:cNvPr id="89" name="CaixaDeTexto 88">
              <a:extLst>
                <a:ext uri="{FF2B5EF4-FFF2-40B4-BE49-F238E27FC236}">
                  <a16:creationId xmlns:a16="http://schemas.microsoft.com/office/drawing/2014/main" id="{5A2D7F38-6856-4E4C-88BC-037F146F55D0}"/>
                </a:ext>
              </a:extLst>
            </p:cNvPr>
            <p:cNvSpPr txBox="1"/>
            <p:nvPr/>
          </p:nvSpPr>
          <p:spPr>
            <a:xfrm>
              <a:off x="2318557" y="1841909"/>
              <a:ext cx="46712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4800">
                  <a:solidFill>
                    <a:schemeClr val="bg1"/>
                  </a:solidFill>
                  <a:latin typeface="Montserrat" pitchFamily="2" charset="0"/>
                </a:rPr>
                <a:t>]</a:t>
              </a:r>
            </a:p>
          </p:txBody>
        </p:sp>
        <p:sp>
          <p:nvSpPr>
            <p:cNvPr id="90" name="CaixaDeTexto 89">
              <a:extLst>
                <a:ext uri="{FF2B5EF4-FFF2-40B4-BE49-F238E27FC236}">
                  <a16:creationId xmlns:a16="http://schemas.microsoft.com/office/drawing/2014/main" id="{AF8C7BDE-4EF7-47BC-B82E-B7F65969299F}"/>
                </a:ext>
              </a:extLst>
            </p:cNvPr>
            <p:cNvSpPr txBox="1"/>
            <p:nvPr/>
          </p:nvSpPr>
          <p:spPr>
            <a:xfrm>
              <a:off x="1938614" y="2003492"/>
              <a:ext cx="627982" cy="2539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050" b="1">
                  <a:solidFill>
                    <a:schemeClr val="bg1"/>
                  </a:solidFill>
                  <a:latin typeface="Montserrat" pitchFamily="2" charset="0"/>
                </a:rPr>
                <a:t>META</a:t>
              </a:r>
              <a:endParaRPr lang="pt-BR" sz="1800" b="1">
                <a:solidFill>
                  <a:schemeClr val="bg1"/>
                </a:solidFill>
                <a:latin typeface="Montserrat" pitchFamily="2" charset="0"/>
              </a:endParaRPr>
            </a:p>
          </p:txBody>
        </p:sp>
        <p:sp>
          <p:nvSpPr>
            <p:cNvPr id="91" name="CaixaDeTexto 90">
              <a:extLst>
                <a:ext uri="{FF2B5EF4-FFF2-40B4-BE49-F238E27FC236}">
                  <a16:creationId xmlns:a16="http://schemas.microsoft.com/office/drawing/2014/main" id="{D761B7DE-7578-414A-BBF5-478B39096625}"/>
                </a:ext>
              </a:extLst>
            </p:cNvPr>
            <p:cNvSpPr txBox="1"/>
            <p:nvPr/>
          </p:nvSpPr>
          <p:spPr>
            <a:xfrm>
              <a:off x="1766239" y="2119926"/>
              <a:ext cx="830181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2800" b="1" dirty="0">
                  <a:solidFill>
                    <a:schemeClr val="bg1"/>
                  </a:solidFill>
                  <a:latin typeface="Montserrat" pitchFamily="2" charset="0"/>
                </a:rPr>
                <a:t> 54</a:t>
              </a:r>
              <a:endParaRPr lang="pt-BR" sz="2800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11C77C3E-94D6-69EE-F131-FFF493688AC7}"/>
              </a:ext>
            </a:extLst>
          </p:cNvPr>
          <p:cNvGrpSpPr/>
          <p:nvPr/>
        </p:nvGrpSpPr>
        <p:grpSpPr>
          <a:xfrm>
            <a:off x="159112" y="3066040"/>
            <a:ext cx="5851162" cy="333485"/>
            <a:chOff x="192088" y="3098801"/>
            <a:chExt cx="5851162" cy="333485"/>
          </a:xfrm>
        </p:grpSpPr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D0EAC379-F2B4-D42F-6308-167FF35CB73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088" y="3105152"/>
              <a:ext cx="323848" cy="323848"/>
            </a:xfrm>
            <a:prstGeom prst="rect">
              <a:avLst/>
            </a:prstGeom>
          </p:spPr>
        </p:pic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0D610307-AB47-1A25-E791-3EDDAB7FF34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790" y="3105152"/>
              <a:ext cx="323848" cy="323848"/>
            </a:xfrm>
            <a:prstGeom prst="rect">
              <a:avLst/>
            </a:prstGeom>
          </p:spPr>
        </p:pic>
        <p:pic>
          <p:nvPicPr>
            <p:cNvPr id="6" name="Imagem 5">
              <a:extLst>
                <a:ext uri="{FF2B5EF4-FFF2-40B4-BE49-F238E27FC236}">
                  <a16:creationId xmlns:a16="http://schemas.microsoft.com/office/drawing/2014/main" id="{D955BDA1-AE1B-52CE-06AD-B60F68E131D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4627" y="3105153"/>
              <a:ext cx="323848" cy="323848"/>
            </a:xfrm>
            <a:prstGeom prst="rect">
              <a:avLst/>
            </a:prstGeom>
          </p:spPr>
        </p:pic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774A2FF7-FC2F-8ECE-0E21-07A6DEE26E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16657" y="3105152"/>
              <a:ext cx="323848" cy="323848"/>
            </a:xfrm>
            <a:prstGeom prst="rect">
              <a:avLst/>
            </a:prstGeom>
          </p:spPr>
        </p:pic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1E61D9B4-8AEC-23A8-AA5C-6335C90854E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58687" y="3105152"/>
              <a:ext cx="323848" cy="323848"/>
            </a:xfrm>
            <a:prstGeom prst="rect">
              <a:avLst/>
            </a:prstGeom>
          </p:spPr>
        </p:pic>
        <p:pic>
          <p:nvPicPr>
            <p:cNvPr id="9" name="Imagem 8">
              <a:extLst>
                <a:ext uri="{FF2B5EF4-FFF2-40B4-BE49-F238E27FC236}">
                  <a16:creationId xmlns:a16="http://schemas.microsoft.com/office/drawing/2014/main" id="{58F3579F-F287-181B-9778-D27FF14315CB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0717" y="3105152"/>
              <a:ext cx="323848" cy="323848"/>
            </a:xfrm>
            <a:prstGeom prst="rect">
              <a:avLst/>
            </a:prstGeom>
          </p:spPr>
        </p:pic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8F63A280-D7EE-D5DB-9F3E-DEE214D2B1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2748" y="3105152"/>
              <a:ext cx="323848" cy="32384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B1484964-BE36-6CC0-3A18-55BAEECBB637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84778" y="3105151"/>
              <a:ext cx="323849" cy="323849"/>
            </a:xfrm>
            <a:prstGeom prst="rect">
              <a:avLst/>
            </a:prstGeom>
          </p:spPr>
        </p:pic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61B337F8-180A-CCEC-FAEB-BD91D366905E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26809" y="3105151"/>
              <a:ext cx="327134" cy="327134"/>
            </a:xfrm>
            <a:prstGeom prst="rect">
              <a:avLst/>
            </a:prstGeom>
          </p:spPr>
        </p:pic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FBAAD8A2-00A5-5FBE-FB23-3AFFBCCBAF8A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72125" y="3102234"/>
              <a:ext cx="327254" cy="326766"/>
            </a:xfrm>
            <a:prstGeom prst="rect">
              <a:avLst/>
            </a:prstGeom>
          </p:spPr>
        </p:pic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0A9CED03-C59B-D343-DDD8-2B91163095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17561" y="3100445"/>
              <a:ext cx="331840" cy="331840"/>
            </a:xfrm>
            <a:prstGeom prst="rect">
              <a:avLst/>
            </a:prstGeom>
          </p:spPr>
        </p:pic>
        <p:pic>
          <p:nvPicPr>
            <p:cNvPr id="15" name="Imagem 14">
              <a:extLst>
                <a:ext uri="{FF2B5EF4-FFF2-40B4-BE49-F238E27FC236}">
                  <a16:creationId xmlns:a16="http://schemas.microsoft.com/office/drawing/2014/main" id="{E4BF55A9-CC6A-8D50-9904-F2B2D2FB9D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67583" y="3100445"/>
              <a:ext cx="331841" cy="331841"/>
            </a:xfrm>
            <a:prstGeom prst="rect">
              <a:avLst/>
            </a:prstGeom>
          </p:spPr>
        </p:pic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ECA7A5BA-7B9A-1B05-ED98-C47057C6BB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14666" y="3100445"/>
              <a:ext cx="331841" cy="331841"/>
            </a:xfrm>
            <a:prstGeom prst="rect">
              <a:avLst/>
            </a:prstGeom>
          </p:spPr>
        </p:pic>
        <p:pic>
          <p:nvPicPr>
            <p:cNvPr id="17" name="Imagem 16">
              <a:extLst>
                <a:ext uri="{FF2B5EF4-FFF2-40B4-BE49-F238E27FC236}">
                  <a16:creationId xmlns:a16="http://schemas.microsoft.com/office/drawing/2014/main" id="{680B084E-EC6E-623A-691C-8C9384683542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63388" y="3100444"/>
              <a:ext cx="328555" cy="328555"/>
            </a:xfrm>
            <a:prstGeom prst="rect">
              <a:avLst/>
            </a:prstGeom>
          </p:spPr>
        </p:pic>
        <p:pic>
          <p:nvPicPr>
            <p:cNvPr id="18" name="Imagem 17">
              <a:extLst>
                <a:ext uri="{FF2B5EF4-FFF2-40B4-BE49-F238E27FC236}">
                  <a16:creationId xmlns:a16="http://schemas.microsoft.com/office/drawing/2014/main" id="{2EF5EE17-DBD6-7BB7-C7F1-43416D0E9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11274" y="3100444"/>
              <a:ext cx="331841" cy="331841"/>
            </a:xfrm>
            <a:prstGeom prst="rect">
              <a:avLst/>
            </a:prstGeom>
          </p:spPr>
        </p:pic>
        <p:pic>
          <p:nvPicPr>
            <p:cNvPr id="19" name="Imagem 18">
              <a:extLst>
                <a:ext uri="{FF2B5EF4-FFF2-40B4-BE49-F238E27FC236}">
                  <a16:creationId xmlns:a16="http://schemas.microsoft.com/office/drawing/2014/main" id="{84D2E47F-4BE1-A80F-06FF-BA6A51B2DC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3462" y="3100757"/>
              <a:ext cx="328243" cy="328243"/>
            </a:xfrm>
            <a:prstGeom prst="rect">
              <a:avLst/>
            </a:prstGeom>
          </p:spPr>
        </p:pic>
        <p:pic>
          <p:nvPicPr>
            <p:cNvPr id="20" name="Imagem 19">
              <a:extLst>
                <a:ext uri="{FF2B5EF4-FFF2-40B4-BE49-F238E27FC236}">
                  <a16:creationId xmlns:a16="http://schemas.microsoft.com/office/drawing/2014/main" id="{5AAC730C-462F-AA46-C563-4ACC79C6068C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 cstate="print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1411" y="3098801"/>
              <a:ext cx="331839" cy="331839"/>
            </a:xfrm>
            <a:prstGeom prst="rect">
              <a:avLst/>
            </a:prstGeom>
          </p:spPr>
        </p:pic>
      </p:grpSp>
      <p:pic>
        <p:nvPicPr>
          <p:cNvPr id="22" name="Picture 2" descr="Prefeitura de São Paulo">
            <a:extLst>
              <a:ext uri="{FF2B5EF4-FFF2-40B4-BE49-F238E27FC236}">
                <a16:creationId xmlns:a16="http://schemas.microsoft.com/office/drawing/2014/main" id="{07B720B1-B6A6-9F9E-D8C1-72AF87F43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494" y="0"/>
            <a:ext cx="1196931" cy="379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59648A2B-1718-909D-2DDA-10F6C428CF95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8625" y="3608388"/>
            <a:ext cx="4143375" cy="2330648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7FEC6698-CAA1-3682-13EC-52D283727274}"/>
              </a:ext>
            </a:extLst>
          </p:cNvPr>
          <p:cNvSpPr txBox="1"/>
          <p:nvPr/>
        </p:nvSpPr>
        <p:spPr>
          <a:xfrm>
            <a:off x="1035568" y="1643360"/>
            <a:ext cx="398611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100" b="0" i="0" dirty="0">
                <a:solidFill>
                  <a:schemeClr val="bg1"/>
                </a:solidFill>
                <a:effectLst/>
                <a:latin typeface="+mj-lt"/>
              </a:rPr>
              <a:t>Iniciar as obras do Bonde São Paulo, </a:t>
            </a:r>
            <a:r>
              <a:rPr lang="pt-BR" sz="1100" b="1" i="0" dirty="0">
                <a:solidFill>
                  <a:schemeClr val="bg1"/>
                </a:solidFill>
                <a:effectLst/>
                <a:latin typeface="+mj-lt"/>
              </a:rPr>
              <a:t>Veículo Leve Elétrico (VLE) </a:t>
            </a:r>
            <a:r>
              <a:rPr lang="pt-BR" sz="1100" b="0" i="0" dirty="0">
                <a:solidFill>
                  <a:schemeClr val="bg1"/>
                </a:solidFill>
                <a:effectLst/>
                <a:latin typeface="+mj-lt"/>
              </a:rPr>
              <a:t>no Centro, </a:t>
            </a:r>
            <a:r>
              <a:rPr lang="pt-BR" sz="1100" i="0" dirty="0">
                <a:solidFill>
                  <a:schemeClr val="bg1"/>
                </a:solidFill>
                <a:effectLst/>
                <a:latin typeface="+mj-lt"/>
              </a:rPr>
              <a:t>para promover a requalificação urbana da região aliando transporte eficiente e preservação ambiental.</a:t>
            </a:r>
            <a:endParaRPr lang="pt-BR" altLang="pt-BR" sz="1100" dirty="0">
              <a:solidFill>
                <a:schemeClr val="bg1"/>
              </a:solidFill>
              <a:latin typeface="+mj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2729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Imagem 1" descr="Foto preta e branca de trem na cidade&#10;&#10;Descrição gerada automaticamente">
            <a:extLst>
              <a:ext uri="{FF2B5EF4-FFF2-40B4-BE49-F238E27FC236}">
                <a16:creationId xmlns:a16="http://schemas.microsoft.com/office/drawing/2014/main" id="{9C1191C3-52EC-DF32-8A69-1C3DB8221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450" y="163513"/>
            <a:ext cx="4997450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Imagem 2" descr="Foto preta e branca de pessoas na rua com prédio em cima&#10;&#10;Descrição gerada automaticamente">
            <a:extLst>
              <a:ext uri="{FF2B5EF4-FFF2-40B4-BE49-F238E27FC236}">
                <a16:creationId xmlns:a16="http://schemas.microsoft.com/office/drawing/2014/main" id="{0FB934A5-CAB5-0D92-9F8D-B9208CADF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925" y="163513"/>
            <a:ext cx="4910138" cy="653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Imagem 3" descr="Foto preta e branca de ônibus na rua de uma cidade&#10;&#10;Descrição gerada automaticamente">
            <a:extLst>
              <a:ext uri="{FF2B5EF4-FFF2-40B4-BE49-F238E27FC236}">
                <a16:creationId xmlns:a16="http://schemas.microsoft.com/office/drawing/2014/main" id="{72558C73-1D13-0EFE-8F4B-6B6BA3B873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13" y="3300413"/>
            <a:ext cx="4995862" cy="339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Google Shape;91;p1">
            <a:extLst>
              <a:ext uri="{FF2B5EF4-FFF2-40B4-BE49-F238E27FC236}">
                <a16:creationId xmlns:a16="http://schemas.microsoft.com/office/drawing/2014/main" id="{8BC26E03-A4BB-E04F-A210-F90A5F1F2DA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9547225" y="4516438"/>
            <a:ext cx="4125913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00" rIns="91425" bIns="4570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FontTx/>
              <a:buNone/>
            </a:pPr>
            <a:r>
              <a:rPr lang="pt-BR" altLang="pt-BR" sz="1000">
                <a:sym typeface="Arial" panose="020B0604020202020204" pitchFamily="34" charset="0"/>
              </a:rPr>
              <a:t>Fonte: Acervo Fundação Energia e Saneamento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AE57AF-495A-D40E-421E-A90B0ACDC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0D38F4B1-4753-5263-BA0E-72B06E14F47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1845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F5E6F2A-EAE9-69E3-8385-532B3DCCF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4C8A9961-8A5B-39A8-BCB8-FF703A23A10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065" y="7534010"/>
            <a:ext cx="9480914" cy="533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9242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Imagem 1">
            <a:extLst>
              <a:ext uri="{FF2B5EF4-FFF2-40B4-BE49-F238E27FC236}">
                <a16:creationId xmlns:a16="http://schemas.microsoft.com/office/drawing/2014/main" id="{C69A3814-2CAA-3C1F-5A51-A0F5E8D42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Imagem 2">
            <a:extLst>
              <a:ext uri="{FF2B5EF4-FFF2-40B4-BE49-F238E27FC236}">
                <a16:creationId xmlns:a16="http://schemas.microsoft.com/office/drawing/2014/main" id="{B47570B8-3002-B592-D59F-2FE910BDB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050" y="131763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Imagem 3" descr="SISOUC - SP-Urbanismo | Cadastro de Usuário">
            <a:extLst>
              <a:ext uri="{FF2B5EF4-FFF2-40B4-BE49-F238E27FC236}">
                <a16:creationId xmlns:a16="http://schemas.microsoft.com/office/drawing/2014/main" id="{27B159EB-70A2-1D65-6CA4-BBB805FA14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475" y="90488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Gráfico 4" descr="Brinde">
            <a:extLst>
              <a:ext uri="{FF2B5EF4-FFF2-40B4-BE49-F238E27FC236}">
                <a16:creationId xmlns:a16="http://schemas.microsoft.com/office/drawing/2014/main" id="{EA8946DC-3990-6DBD-D513-AF6898545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25" y="124618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EC497375-36A5-6487-5B6B-43E234FC38D8}"/>
              </a:ext>
            </a:extLst>
          </p:cNvPr>
          <p:cNvSpPr/>
          <p:nvPr/>
        </p:nvSpPr>
        <p:spPr>
          <a:xfrm>
            <a:off x="1677988" y="1381125"/>
            <a:ext cx="5659437" cy="64611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Transformar o Centro de São Paulo em um distrito de baixa emissão 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FD4154E2-7E52-C15C-AE8A-5DECD2A04A85}"/>
              </a:ext>
            </a:extLst>
          </p:cNvPr>
          <p:cNvSpPr/>
          <p:nvPr/>
        </p:nvSpPr>
        <p:spPr>
          <a:xfrm>
            <a:off x="1677988" y="2160588"/>
            <a:ext cx="6611937" cy="6477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Induzir efetivamente  o adensamento habitacional  no Centro como estratégia de resiliência ambiental e social</a:t>
            </a:r>
          </a:p>
        </p:txBody>
      </p:sp>
      <p:pic>
        <p:nvPicPr>
          <p:cNvPr id="9224" name="Gráfico 7">
            <a:extLst>
              <a:ext uri="{FF2B5EF4-FFF2-40B4-BE49-F238E27FC236}">
                <a16:creationId xmlns:a16="http://schemas.microsoft.com/office/drawing/2014/main" id="{0E633175-5FD3-9B16-808F-FF72DA07E8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5894388"/>
            <a:ext cx="900113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Gráfico 8">
            <a:extLst>
              <a:ext uri="{FF2B5EF4-FFF2-40B4-BE49-F238E27FC236}">
                <a16:creationId xmlns:a16="http://schemas.microsoft.com/office/drawing/2014/main" id="{5811F9BA-D3C5-BFF7-6245-FA3FB9EDC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513" y="5894388"/>
            <a:ext cx="900112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Gráfico 9">
            <a:extLst>
              <a:ext uri="{FF2B5EF4-FFF2-40B4-BE49-F238E27FC236}">
                <a16:creationId xmlns:a16="http://schemas.microsoft.com/office/drawing/2014/main" id="{EFF0E1F2-3560-61DB-2F9A-77142CB3B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588" y="5894388"/>
            <a:ext cx="900112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Gráfico 10">
            <a:extLst>
              <a:ext uri="{FF2B5EF4-FFF2-40B4-BE49-F238E27FC236}">
                <a16:creationId xmlns:a16="http://schemas.microsoft.com/office/drawing/2014/main" id="{B920F7FB-5286-7A56-DE5B-0348424F7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075" y="5894388"/>
            <a:ext cx="900113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8" name="Gráfico 11">
            <a:extLst>
              <a:ext uri="{FF2B5EF4-FFF2-40B4-BE49-F238E27FC236}">
                <a16:creationId xmlns:a16="http://schemas.microsoft.com/office/drawing/2014/main" id="{32590AF1-2C48-4584-5510-3C9085DDE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563" y="5894388"/>
            <a:ext cx="900112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7013B1A7-EBA7-4530-07E7-B11F377B9058}"/>
              </a:ext>
            </a:extLst>
          </p:cNvPr>
          <p:cNvSpPr/>
          <p:nvPr/>
        </p:nvSpPr>
        <p:spPr>
          <a:xfrm>
            <a:off x="0" y="-12700"/>
            <a:ext cx="12192000" cy="68834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/>
          </a:p>
        </p:txBody>
      </p:sp>
      <p:pic>
        <p:nvPicPr>
          <p:cNvPr id="10244" name="Imagem 3">
            <a:extLst>
              <a:ext uri="{FF2B5EF4-FFF2-40B4-BE49-F238E27FC236}">
                <a16:creationId xmlns:a16="http://schemas.microsoft.com/office/drawing/2014/main" id="{95B3C087-4375-6685-BCD1-6FD38A2C7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6813" y="6027738"/>
            <a:ext cx="106838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Imagem 5" descr="Logotipo&#10;&#10;Descrição gerada automaticamente">
            <a:extLst>
              <a:ext uri="{FF2B5EF4-FFF2-40B4-BE49-F238E27FC236}">
                <a16:creationId xmlns:a16="http://schemas.microsoft.com/office/drawing/2014/main" id="{3F417FCC-3592-AB15-C731-9B6219C24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025" y="6134100"/>
            <a:ext cx="160178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9246CFB-7C3D-3342-787C-73083FB1577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4" b="7721"/>
          <a:stretch/>
        </p:blipFill>
        <p:spPr>
          <a:xfrm>
            <a:off x="-22042" y="-12700"/>
            <a:ext cx="12184790" cy="6868800"/>
          </a:xfrm>
          <a:prstGeom prst="rect">
            <a:avLst/>
          </a:prstGeom>
        </p:spPr>
      </p:pic>
      <p:sp>
        <p:nvSpPr>
          <p:cNvPr id="5" name="Google Shape;170;p2">
            <a:extLst>
              <a:ext uri="{FF2B5EF4-FFF2-40B4-BE49-F238E27FC236}">
                <a16:creationId xmlns:a16="http://schemas.microsoft.com/office/drawing/2014/main" id="{2DA051AD-BD02-5F6C-A1B9-1DC7392F8C1C}"/>
              </a:ext>
            </a:extLst>
          </p:cNvPr>
          <p:cNvSpPr txBox="1"/>
          <p:nvPr/>
        </p:nvSpPr>
        <p:spPr>
          <a:xfrm>
            <a:off x="7875588" y="441325"/>
            <a:ext cx="3521075" cy="748105"/>
          </a:xfrm>
          <a:prstGeom prst="rect">
            <a:avLst/>
          </a:prstGeom>
          <a:noFill/>
          <a:ln>
            <a:noFill/>
          </a:ln>
        </p:spPr>
        <p:txBody>
          <a:bodyPr spcFirstLastPara="1" lIns="82524" tIns="41251" rIns="82524" bIns="41251">
            <a:spAutoFit/>
          </a:bodyPr>
          <a:lstStyle/>
          <a:p>
            <a:pPr algn="r">
              <a:defRPr/>
            </a:pPr>
            <a:r>
              <a:rPr lang="pt-BR" sz="1440" b="1" dirty="0">
                <a:solidFill>
                  <a:schemeClr val="bg1"/>
                </a:solidFill>
              </a:rPr>
              <a:t>Extensão aproximada da linha: 12 km</a:t>
            </a:r>
          </a:p>
          <a:p>
            <a:pPr algn="r">
              <a:defRPr/>
            </a:pPr>
            <a:r>
              <a:rPr lang="pt-BR" sz="1440" dirty="0">
                <a:solidFill>
                  <a:schemeClr val="bg1"/>
                </a:solidFill>
              </a:rPr>
              <a:t>6 km na linha vermelha</a:t>
            </a:r>
            <a:endParaRPr lang="pt-BR" sz="1440" i="1" dirty="0">
              <a:solidFill>
                <a:schemeClr val="bg1"/>
              </a:solidFill>
            </a:endParaRPr>
          </a:p>
          <a:p>
            <a:pPr algn="r">
              <a:defRPr/>
            </a:pPr>
            <a:r>
              <a:rPr lang="pt-BR" sz="1440" dirty="0">
                <a:solidFill>
                  <a:schemeClr val="bg1"/>
                </a:solidFill>
              </a:rPr>
              <a:t>6 km na linha azul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89925183-549C-0244-1860-49DEB216CDC6}"/>
              </a:ext>
            </a:extLst>
          </p:cNvPr>
          <p:cNvSpPr txBox="1"/>
          <p:nvPr/>
        </p:nvSpPr>
        <p:spPr>
          <a:xfrm>
            <a:off x="12695583" y="-397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 dirty="0"/>
          </a:p>
        </p:txBody>
      </p:sp>
      <p:pic>
        <p:nvPicPr>
          <p:cNvPr id="6" name="Imagem 2">
            <a:extLst>
              <a:ext uri="{FF2B5EF4-FFF2-40B4-BE49-F238E27FC236}">
                <a16:creationId xmlns:a16="http://schemas.microsoft.com/office/drawing/2014/main" id="{CA654AE3-4528-8C49-6F22-B675A0B234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5895" y="6122105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agem 3" descr="SISOUC - SP-Urbanismo | Cadastro de Usuário">
            <a:extLst>
              <a:ext uri="{FF2B5EF4-FFF2-40B4-BE49-F238E27FC236}">
                <a16:creationId xmlns:a16="http://schemas.microsoft.com/office/drawing/2014/main" id="{CAE0ABF6-291A-48E3-7D11-4400BE851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6080830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Imagem 1">
            <a:extLst>
              <a:ext uri="{FF2B5EF4-FFF2-40B4-BE49-F238E27FC236}">
                <a16:creationId xmlns:a16="http://schemas.microsoft.com/office/drawing/2014/main" id="{4A32359A-78AA-E074-F5D3-B3B1001FB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Imagem 2">
            <a:extLst>
              <a:ext uri="{FF2B5EF4-FFF2-40B4-BE49-F238E27FC236}">
                <a16:creationId xmlns:a16="http://schemas.microsoft.com/office/drawing/2014/main" id="{9D224A32-9AF8-C9A2-A59C-0505C35BB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050" y="131763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Imagem 3" descr="SISOUC - SP-Urbanismo | Cadastro de Usuário">
            <a:extLst>
              <a:ext uri="{FF2B5EF4-FFF2-40B4-BE49-F238E27FC236}">
                <a16:creationId xmlns:a16="http://schemas.microsoft.com/office/drawing/2014/main" id="{63308D4E-A903-61C6-335E-6EAEF5B5E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475" y="90488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Gráfico 4" descr="Coração com pulsação">
            <a:extLst>
              <a:ext uri="{FF2B5EF4-FFF2-40B4-BE49-F238E27FC236}">
                <a16:creationId xmlns:a16="http://schemas.microsoft.com/office/drawing/2014/main" id="{8B7289E9-2DA2-3770-4D65-FD08E2BC6E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" y="19843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Retângulo 5">
            <a:extLst>
              <a:ext uri="{FF2B5EF4-FFF2-40B4-BE49-F238E27FC236}">
                <a16:creationId xmlns:a16="http://schemas.microsoft.com/office/drawing/2014/main" id="{946468FC-C9E7-42FE-FF0D-57FF042DEE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3475" y="495300"/>
            <a:ext cx="7962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1800">
                <a:solidFill>
                  <a:srgbClr val="000000"/>
                </a:solidFill>
                <a:latin typeface="Artifakt Element Black"/>
                <a:ea typeface="Artifakt Element Black"/>
                <a:cs typeface="Artifakt Element Black"/>
              </a:rPr>
              <a:t>Economia R$ 10 MM/ano com custos sociais decorrentes de emissões </a:t>
            </a:r>
          </a:p>
        </p:txBody>
      </p:sp>
      <p:pic>
        <p:nvPicPr>
          <p:cNvPr id="11271" name="Gráfico 6" descr="Américas no globo terrestre">
            <a:extLst>
              <a:ext uri="{FF2B5EF4-FFF2-40B4-BE49-F238E27FC236}">
                <a16:creationId xmlns:a16="http://schemas.microsoft.com/office/drawing/2014/main" id="{C7F7F6AC-33E4-5692-71AC-A5849FB16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688" y="83661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D312EA92-AFF0-1889-B5EF-6208AA9EF218}"/>
              </a:ext>
            </a:extLst>
          </p:cNvPr>
          <p:cNvSpPr/>
          <p:nvPr/>
        </p:nvSpPr>
        <p:spPr>
          <a:xfrm>
            <a:off x="3819525" y="730250"/>
            <a:ext cx="4181475" cy="568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Redução de 20.000 toneladas de CO2/ ano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E9F6B63E-288D-D839-E6DD-A7059B6467C1}"/>
              </a:ext>
            </a:extLst>
          </p:cNvPr>
          <p:cNvSpPr/>
          <p:nvPr/>
        </p:nvSpPr>
        <p:spPr>
          <a:xfrm>
            <a:off x="4441825" y="1397000"/>
            <a:ext cx="28451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+ 5 km de corredores verdes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46555F84-5351-E267-D68B-28D569C0C0F3}"/>
              </a:ext>
            </a:extLst>
          </p:cNvPr>
          <p:cNvSpPr/>
          <p:nvPr/>
        </p:nvSpPr>
        <p:spPr>
          <a:xfrm>
            <a:off x="5519936" y="1586669"/>
            <a:ext cx="3822700" cy="5699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30 km  de sistema cicloviário integrado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Imagem 1">
            <a:extLst>
              <a:ext uri="{FF2B5EF4-FFF2-40B4-BE49-F238E27FC236}">
                <a16:creationId xmlns:a16="http://schemas.microsoft.com/office/drawing/2014/main" id="{225F818A-5C62-C93B-5278-9DD49CCE9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65125"/>
            <a:ext cx="12192000" cy="744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Imagem 2">
            <a:extLst>
              <a:ext uri="{FF2B5EF4-FFF2-40B4-BE49-F238E27FC236}">
                <a16:creationId xmlns:a16="http://schemas.microsoft.com/office/drawing/2014/main" id="{B3C2E36B-D9F3-DC4E-88AA-BE2114764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050" y="131763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Imagem 3" descr="SISOUC - SP-Urbanismo | Cadastro de Usuário">
            <a:extLst>
              <a:ext uri="{FF2B5EF4-FFF2-40B4-BE49-F238E27FC236}">
                <a16:creationId xmlns:a16="http://schemas.microsoft.com/office/drawing/2014/main" id="{0BF0B233-69E8-C5EE-AAB7-35CD75443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475" y="90488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Gráfico 4" descr="Carro">
            <a:extLst>
              <a:ext uri="{FF2B5EF4-FFF2-40B4-BE49-F238E27FC236}">
                <a16:creationId xmlns:a16="http://schemas.microsoft.com/office/drawing/2014/main" id="{6DFCA589-D21D-B97C-3B23-FBB1FF3EBA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-165100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2D7392A6-086F-9872-8BBA-078B0A1F73E8}"/>
              </a:ext>
            </a:extLst>
          </p:cNvPr>
          <p:cNvSpPr/>
          <p:nvPr/>
        </p:nvSpPr>
        <p:spPr>
          <a:xfrm>
            <a:off x="5651500" y="749300"/>
            <a:ext cx="6024563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Redução de 11 mil veículos individuais/dia no centro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7211657D-CC99-A74E-6B98-15A06A1FFCB8}"/>
              </a:ext>
            </a:extLst>
          </p:cNvPr>
          <p:cNvSpPr/>
          <p:nvPr/>
        </p:nvSpPr>
        <p:spPr>
          <a:xfrm>
            <a:off x="7945438" y="1881188"/>
            <a:ext cx="3730625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pt-BR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+ 50 km de calçadas acessíveis requalificadas</a:t>
            </a:r>
          </a:p>
        </p:txBody>
      </p:sp>
      <p:pic>
        <p:nvPicPr>
          <p:cNvPr id="12296" name="Gráfico 7" descr="Acesso universal">
            <a:extLst>
              <a:ext uri="{FF2B5EF4-FFF2-40B4-BE49-F238E27FC236}">
                <a16:creationId xmlns:a16="http://schemas.microsoft.com/office/drawing/2014/main" id="{F6FF4424-2F23-5852-4C9F-25718D1AAF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438" y="108108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Imagem 1">
            <a:extLst>
              <a:ext uri="{FF2B5EF4-FFF2-40B4-BE49-F238E27FC236}">
                <a16:creationId xmlns:a16="http://schemas.microsoft.com/office/drawing/2014/main" id="{34AB670D-4756-F807-0476-53395FB44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88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Imagem 2">
            <a:extLst>
              <a:ext uri="{FF2B5EF4-FFF2-40B4-BE49-F238E27FC236}">
                <a16:creationId xmlns:a16="http://schemas.microsoft.com/office/drawing/2014/main" id="{7674C761-5091-CA16-1AAF-0732CB23C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050" y="131763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Imagem 3" descr="SISOUC - SP-Urbanismo | Cadastro de Usuário">
            <a:extLst>
              <a:ext uri="{FF2B5EF4-FFF2-40B4-BE49-F238E27FC236}">
                <a16:creationId xmlns:a16="http://schemas.microsoft.com/office/drawing/2014/main" id="{2DFB5C14-D6BD-07E3-9AD4-092A4CF7F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475" y="90488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Gráfico 4" descr="Mapa com alfinete">
            <a:extLst>
              <a:ext uri="{FF2B5EF4-FFF2-40B4-BE49-F238E27FC236}">
                <a16:creationId xmlns:a16="http://schemas.microsoft.com/office/drawing/2014/main" id="{A65562C2-750B-ECC7-6A36-F4A1ECCD9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" y="9048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8880A905-5EBE-A11D-7359-C0006A4A04B4}"/>
              </a:ext>
            </a:extLst>
          </p:cNvPr>
          <p:cNvSpPr/>
          <p:nvPr/>
        </p:nvSpPr>
        <p:spPr>
          <a:xfrm>
            <a:off x="1187450" y="300038"/>
            <a:ext cx="8751888" cy="5699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+ 11 Zonas O/D integradas + 9 estações metrô + 2 estações CPTM + 5 terminais de  ônibus</a:t>
            </a:r>
          </a:p>
        </p:txBody>
      </p:sp>
      <p:pic>
        <p:nvPicPr>
          <p:cNvPr id="13319" name="Gráfico 6" descr="Cena de castelo">
            <a:extLst>
              <a:ext uri="{FF2B5EF4-FFF2-40B4-BE49-F238E27FC236}">
                <a16:creationId xmlns:a16="http://schemas.microsoft.com/office/drawing/2014/main" id="{00B05C54-58A8-F2B3-8216-AC5F6B274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75" y="264636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6193A45B-6366-C852-5FCB-36808229FA6A}"/>
              </a:ext>
            </a:extLst>
          </p:cNvPr>
          <p:cNvSpPr/>
          <p:nvPr/>
        </p:nvSpPr>
        <p:spPr>
          <a:xfrm>
            <a:off x="1020763" y="2740025"/>
            <a:ext cx="4224337" cy="5778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+ 36 atrativos culturais conectados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67C44230-8854-EE99-8D73-63FE8C8E6D89}"/>
              </a:ext>
            </a:extLst>
          </p:cNvPr>
          <p:cNvSpPr/>
          <p:nvPr/>
        </p:nvSpPr>
        <p:spPr>
          <a:xfrm>
            <a:off x="1244600" y="1900238"/>
            <a:ext cx="4086225" cy="5778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Integração com nova sede do GESP</a:t>
            </a:r>
          </a:p>
        </p:txBody>
      </p:sp>
      <p:pic>
        <p:nvPicPr>
          <p:cNvPr id="13322" name="Gráfico 9" descr="Porta-arquivos">
            <a:extLst>
              <a:ext uri="{FF2B5EF4-FFF2-40B4-BE49-F238E27FC236}">
                <a16:creationId xmlns:a16="http://schemas.microsoft.com/office/drawing/2014/main" id="{B743CCDF-0756-FCD1-906D-E4E4685F2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177958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tângulo 10">
            <a:extLst>
              <a:ext uri="{FF2B5EF4-FFF2-40B4-BE49-F238E27FC236}">
                <a16:creationId xmlns:a16="http://schemas.microsoft.com/office/drawing/2014/main" id="{344903AD-6E47-E26E-F42C-08699FB39AFC}"/>
              </a:ext>
            </a:extLst>
          </p:cNvPr>
          <p:cNvSpPr/>
          <p:nvPr/>
        </p:nvSpPr>
        <p:spPr>
          <a:xfrm>
            <a:off x="1187450" y="1158875"/>
            <a:ext cx="9185275" cy="5746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+ 135.000 passageiros / dia</a:t>
            </a:r>
            <a:endParaRPr lang="pt-BR" dirty="0">
              <a:solidFill>
                <a:schemeClr val="bg1"/>
              </a:solidFill>
            </a:endParaRPr>
          </a:p>
        </p:txBody>
      </p:sp>
      <p:pic>
        <p:nvPicPr>
          <p:cNvPr id="13324" name="Gráfico 11" descr="Bonde">
            <a:extLst>
              <a:ext uri="{FF2B5EF4-FFF2-40B4-BE49-F238E27FC236}">
                <a16:creationId xmlns:a16="http://schemas.microsoft.com/office/drawing/2014/main" id="{0F4ABC05-EC34-5ACF-6BBC-B405AED5E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" y="92551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Imagem 10">
            <a:extLst>
              <a:ext uri="{FF2B5EF4-FFF2-40B4-BE49-F238E27FC236}">
                <a16:creationId xmlns:a16="http://schemas.microsoft.com/office/drawing/2014/main" id="{7EB2C26F-6475-EDC6-1B3C-9E24E0FF4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Imagem 2">
            <a:extLst>
              <a:ext uri="{FF2B5EF4-FFF2-40B4-BE49-F238E27FC236}">
                <a16:creationId xmlns:a16="http://schemas.microsoft.com/office/drawing/2014/main" id="{6BBF7FE9-DBE0-B6DC-63C4-A7E034498B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050" y="131763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Imagem 3" descr="SISOUC - SP-Urbanismo | Cadastro de Usuário">
            <a:extLst>
              <a:ext uri="{FF2B5EF4-FFF2-40B4-BE49-F238E27FC236}">
                <a16:creationId xmlns:a16="http://schemas.microsoft.com/office/drawing/2014/main" id="{F5E44660-E911-29C1-C794-058817BC6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475" y="90488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Gráfico 4" descr="Crescimento da Empresa">
            <a:extLst>
              <a:ext uri="{FF2B5EF4-FFF2-40B4-BE49-F238E27FC236}">
                <a16:creationId xmlns:a16="http://schemas.microsoft.com/office/drawing/2014/main" id="{3B9BF79B-41F6-4B21-28DE-F423D21F7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925" y="55721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5BEF46D2-6287-8869-1EF1-6E74519870D8}"/>
              </a:ext>
            </a:extLst>
          </p:cNvPr>
          <p:cNvSpPr/>
          <p:nvPr/>
        </p:nvSpPr>
        <p:spPr>
          <a:xfrm>
            <a:off x="2800350" y="590550"/>
            <a:ext cx="5657850" cy="5762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+ 200 mil moradores para o Centro de São Paulo </a:t>
            </a:r>
          </a:p>
        </p:txBody>
      </p:sp>
      <p:pic>
        <p:nvPicPr>
          <p:cNvPr id="14343" name="Gráfico 6" descr="Grupo de pessoas">
            <a:extLst>
              <a:ext uri="{FF2B5EF4-FFF2-40B4-BE49-F238E27FC236}">
                <a16:creationId xmlns:a16="http://schemas.microsoft.com/office/drawing/2014/main" id="{8AA9C631-FFDA-08B9-9F18-5A4E206DAE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863" y="118903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439AB8D-F63C-3EC0-67AB-A96E4ED33242}"/>
              </a:ext>
            </a:extLst>
          </p:cNvPr>
          <p:cNvSpPr/>
          <p:nvPr/>
        </p:nvSpPr>
        <p:spPr>
          <a:xfrm>
            <a:off x="4162425" y="1433513"/>
            <a:ext cx="3748088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+ 2 MM pessoas afetadas diariamente</a:t>
            </a:r>
          </a:p>
        </p:txBody>
      </p:sp>
      <p:pic>
        <p:nvPicPr>
          <p:cNvPr id="14345" name="Gráfico 8" descr="Cidade">
            <a:extLst>
              <a:ext uri="{FF2B5EF4-FFF2-40B4-BE49-F238E27FC236}">
                <a16:creationId xmlns:a16="http://schemas.microsoft.com/office/drawing/2014/main" id="{FDEA0E86-1916-1C19-D676-7BC855D30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638" y="-50800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32EA599E-E226-650F-7CD2-5AD6F901C419}"/>
              </a:ext>
            </a:extLst>
          </p:cNvPr>
          <p:cNvSpPr/>
          <p:nvPr/>
        </p:nvSpPr>
        <p:spPr>
          <a:xfrm>
            <a:off x="1463675" y="74613"/>
            <a:ext cx="6159500" cy="5699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+ Estímulo ao </a:t>
            </a:r>
            <a:r>
              <a:rPr lang="pt-BR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retrofit</a:t>
            </a:r>
            <a:r>
              <a:rPr lang="pt-BR" dirty="0">
                <a:solidFill>
                  <a:schemeClr val="tx1">
                    <a:lumMod val="95000"/>
                    <a:lumOff val="5000"/>
                  </a:schemeClr>
                </a:solidFill>
                <a:latin typeface="Artifakt Element Black" panose="020B0A03050000020004" pitchFamily="34" charset="0"/>
                <a:ea typeface="Artifakt Element Black" panose="020B0A03050000020004" pitchFamily="34" charset="0"/>
              </a:rPr>
              <a:t> e inserção de imóveis ociosos no mercado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tifakt Element Black" panose="020B0A03050000020004" pitchFamily="34" charset="0"/>
              <a:ea typeface="Artifakt Element Black" panose="020B0A030500000200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ítulo 1">
            <a:extLst>
              <a:ext uri="{FF2B5EF4-FFF2-40B4-BE49-F238E27FC236}">
                <a16:creationId xmlns:a16="http://schemas.microsoft.com/office/drawing/2014/main" id="{BDDD1FB0-3458-6633-59D7-C35DA8528D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488" y="157163"/>
            <a:ext cx="6183312" cy="36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170000"/>
              </a:lnSpc>
              <a:spcBef>
                <a:spcPct val="0"/>
              </a:spcBef>
              <a:buFontTx/>
              <a:buNone/>
            </a:pPr>
            <a:r>
              <a:rPr lang="pt-BR" altLang="pt-BR" sz="2400" b="1">
                <a:ea typeface="Roboto Light" panose="02000000000000000000" pitchFamily="2" charset="0"/>
                <a:cs typeface="Calibri Light" panose="020F0302020204030204" pitchFamily="34" charset="0"/>
              </a:rPr>
              <a:t>Pilar cidade amigável e segura</a:t>
            </a:r>
          </a:p>
        </p:txBody>
      </p:sp>
      <p:grpSp>
        <p:nvGrpSpPr>
          <p:cNvPr id="15363" name="Agrupar 2">
            <a:extLst>
              <a:ext uri="{FF2B5EF4-FFF2-40B4-BE49-F238E27FC236}">
                <a16:creationId xmlns:a16="http://schemas.microsoft.com/office/drawing/2014/main" id="{248C68BA-3102-915E-FC36-0C97098709A1}"/>
              </a:ext>
            </a:extLst>
          </p:cNvPr>
          <p:cNvGrpSpPr>
            <a:grpSpLocks/>
          </p:cNvGrpSpPr>
          <p:nvPr/>
        </p:nvGrpSpPr>
        <p:grpSpPr bwMode="auto">
          <a:xfrm>
            <a:off x="303213" y="1212850"/>
            <a:ext cx="11757025" cy="4052888"/>
            <a:chOff x="340614" y="1546232"/>
            <a:chExt cx="11756903" cy="4053625"/>
          </a:xfrm>
        </p:grpSpPr>
        <p:grpSp>
          <p:nvGrpSpPr>
            <p:cNvPr id="15365" name="Agrupar 3">
              <a:extLst>
                <a:ext uri="{FF2B5EF4-FFF2-40B4-BE49-F238E27FC236}">
                  <a16:creationId xmlns:a16="http://schemas.microsoft.com/office/drawing/2014/main" id="{CB4D2FBC-80A4-0E0B-F837-B289FB94D0B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0614" y="1546232"/>
              <a:ext cx="2165332" cy="2610289"/>
              <a:chOff x="1012472" y="1480861"/>
              <a:chExt cx="2272739" cy="2739766"/>
            </a:xfrm>
          </p:grpSpPr>
          <p:pic>
            <p:nvPicPr>
              <p:cNvPr id="15381" name="Imagem 19">
                <a:extLst>
                  <a:ext uri="{FF2B5EF4-FFF2-40B4-BE49-F238E27FC236}">
                    <a16:creationId xmlns:a16="http://schemas.microsoft.com/office/drawing/2014/main" id="{714F1DFB-221C-D683-5FAD-AA02B9E1767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733" r="19514" b="31660"/>
              <a:stretch>
                <a:fillRect/>
              </a:stretch>
            </p:blipFill>
            <p:spPr bwMode="auto">
              <a:xfrm>
                <a:off x="1163958" y="1480861"/>
                <a:ext cx="1969766" cy="21114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5382" name="Título 1">
                <a:extLst>
                  <a:ext uri="{FF2B5EF4-FFF2-40B4-BE49-F238E27FC236}">
                    <a16:creationId xmlns:a16="http://schemas.microsoft.com/office/drawing/2014/main" id="{7A81EE5E-E25C-C72B-72A1-A97B7F3A3A1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012472" y="3701399"/>
                <a:ext cx="2272739" cy="51922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AUMENTO DA PERCEPÇÃO DE SEGURANÇA</a:t>
                </a:r>
                <a:endParaRPr lang="en-US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  <a:p>
                <a:pPr eaLnBrk="1" hangingPunct="1">
                  <a:lnSpc>
                    <a:spcPct val="170000"/>
                  </a:lnSpc>
                  <a:spcBef>
                    <a:spcPct val="0"/>
                  </a:spcBef>
                  <a:buFontTx/>
                  <a:buNone/>
                </a:pPr>
                <a:endPara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</p:txBody>
          </p:sp>
        </p:grpSp>
        <p:grpSp>
          <p:nvGrpSpPr>
            <p:cNvPr id="15366" name="Agrupar 4">
              <a:extLst>
                <a:ext uri="{FF2B5EF4-FFF2-40B4-BE49-F238E27FC236}">
                  <a16:creationId xmlns:a16="http://schemas.microsoft.com/office/drawing/2014/main" id="{AA5DD1E4-F6DA-DF7F-661E-C7DC2072116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60395" y="1671078"/>
              <a:ext cx="2165333" cy="2474884"/>
              <a:chOff x="3999694" y="1756077"/>
              <a:chExt cx="2272739" cy="2597645"/>
            </a:xfrm>
          </p:grpSpPr>
          <p:pic>
            <p:nvPicPr>
              <p:cNvPr id="15379" name="Imagem 17">
                <a:extLst>
                  <a:ext uri="{FF2B5EF4-FFF2-40B4-BE49-F238E27FC236}">
                    <a16:creationId xmlns:a16="http://schemas.microsoft.com/office/drawing/2014/main" id="{8FBFA85C-7C96-E5E1-4F9D-336AD3D4F5E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914" t="6329" r="18900" b="30811"/>
              <a:stretch>
                <a:fillRect/>
              </a:stretch>
            </p:blipFill>
            <p:spPr bwMode="auto">
              <a:xfrm>
                <a:off x="4134561" y="1756077"/>
                <a:ext cx="2003005" cy="196157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5380" name="Título 1">
                <a:extLst>
                  <a:ext uri="{FF2B5EF4-FFF2-40B4-BE49-F238E27FC236}">
                    <a16:creationId xmlns:a16="http://schemas.microsoft.com/office/drawing/2014/main" id="{5B3D0A79-D403-6DF5-1BC6-A13F7E11228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999694" y="3834493"/>
                <a:ext cx="2272739" cy="519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INCENTIVO À OCUPAÇÃO INTEGRAL DAS RUAS</a:t>
                </a:r>
                <a:endParaRPr lang="en-US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  <a:p>
                <a:pPr eaLnBrk="1" hangingPunct="1">
                  <a:lnSpc>
                    <a:spcPct val="170000"/>
                  </a:lnSpc>
                  <a:spcBef>
                    <a:spcPct val="0"/>
                  </a:spcBef>
                  <a:buFontTx/>
                  <a:buNone/>
                </a:pPr>
                <a:endPara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</p:txBody>
          </p:sp>
        </p:grpSp>
        <p:grpSp>
          <p:nvGrpSpPr>
            <p:cNvPr id="15367" name="Agrupar 5">
              <a:extLst>
                <a:ext uri="{FF2B5EF4-FFF2-40B4-BE49-F238E27FC236}">
                  <a16:creationId xmlns:a16="http://schemas.microsoft.com/office/drawing/2014/main" id="{43C613D5-4667-57FF-2419-5DC3B1C1C9D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057804" y="1553177"/>
              <a:ext cx="2165332" cy="2596398"/>
              <a:chOff x="6148283" y="1508075"/>
              <a:chExt cx="2272739" cy="2725187"/>
            </a:xfrm>
          </p:grpSpPr>
          <p:pic>
            <p:nvPicPr>
              <p:cNvPr id="15377" name="Imagem 15">
                <a:extLst>
                  <a:ext uri="{FF2B5EF4-FFF2-40B4-BE49-F238E27FC236}">
                    <a16:creationId xmlns:a16="http://schemas.microsoft.com/office/drawing/2014/main" id="{8E3C269D-9879-F7FD-5727-13AB88F96C9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666" r="14594" b="32581"/>
              <a:stretch>
                <a:fillRect/>
              </a:stretch>
            </p:blipFill>
            <p:spPr bwMode="auto">
              <a:xfrm>
                <a:off x="6233117" y="1508075"/>
                <a:ext cx="2103070" cy="20626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5378" name="Título 1">
                <a:extLst>
                  <a:ext uri="{FF2B5EF4-FFF2-40B4-BE49-F238E27FC236}">
                    <a16:creationId xmlns:a16="http://schemas.microsoft.com/office/drawing/2014/main" id="{1EE8595E-2602-7D57-811F-8BAAF4752CB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148283" y="3714033"/>
                <a:ext cx="2272739" cy="519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QUALIFICAÇÃO DA </a:t>
                </a:r>
              </a:p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“ÚLTIMA MILHA”</a:t>
                </a:r>
                <a:endParaRPr lang="en-US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  <a:p>
                <a:pPr eaLnBrk="1" hangingPunct="1">
                  <a:lnSpc>
                    <a:spcPct val="170000"/>
                  </a:lnSpc>
                  <a:spcBef>
                    <a:spcPct val="0"/>
                  </a:spcBef>
                  <a:buFontTx/>
                  <a:buNone/>
                </a:pPr>
                <a:endPara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</p:txBody>
          </p:sp>
        </p:grpSp>
        <p:grpSp>
          <p:nvGrpSpPr>
            <p:cNvPr id="15368" name="Agrupar 6">
              <a:extLst>
                <a:ext uri="{FF2B5EF4-FFF2-40B4-BE49-F238E27FC236}">
                  <a16:creationId xmlns:a16="http://schemas.microsoft.com/office/drawing/2014/main" id="{47FEF32F-47EB-7A2D-37A3-23833103D08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46171" y="2987216"/>
              <a:ext cx="2097886" cy="2380564"/>
              <a:chOff x="8132035" y="1800224"/>
              <a:chExt cx="2272739" cy="2578977"/>
            </a:xfrm>
          </p:grpSpPr>
          <p:pic>
            <p:nvPicPr>
              <p:cNvPr id="15375" name="Imagem 13">
                <a:extLst>
                  <a:ext uri="{FF2B5EF4-FFF2-40B4-BE49-F238E27FC236}">
                    <a16:creationId xmlns:a16="http://schemas.microsoft.com/office/drawing/2014/main" id="{A9EB3797-1304-8CA2-9042-DE08FC1E6D0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021" t="15530" r="24226" b="32983"/>
              <a:stretch>
                <a:fillRect/>
              </a:stretch>
            </p:blipFill>
            <p:spPr bwMode="auto">
              <a:xfrm>
                <a:off x="8258174" y="1800224"/>
                <a:ext cx="2020460" cy="19352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5376" name="Título 1">
                <a:extLst>
                  <a:ext uri="{FF2B5EF4-FFF2-40B4-BE49-F238E27FC236}">
                    <a16:creationId xmlns:a16="http://schemas.microsoft.com/office/drawing/2014/main" id="{D3859EC6-0B6A-CA23-F1FE-498DA415153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32035" y="3859972"/>
                <a:ext cx="2272739" cy="519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EXPANSÃO E QUALIFICAÇÃO DOS ESPAÇOS PARA PEDESTRES</a:t>
                </a:r>
                <a:endParaRPr lang="en-US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  <a:p>
                <a:pPr eaLnBrk="1" hangingPunct="1">
                  <a:lnSpc>
                    <a:spcPct val="170000"/>
                  </a:lnSpc>
                  <a:spcBef>
                    <a:spcPct val="0"/>
                  </a:spcBef>
                  <a:buFontTx/>
                  <a:buNone/>
                </a:pPr>
                <a:endPara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</p:txBody>
          </p:sp>
        </p:grpSp>
        <p:grpSp>
          <p:nvGrpSpPr>
            <p:cNvPr id="15369" name="Agrupar 7">
              <a:extLst>
                <a:ext uri="{FF2B5EF4-FFF2-40B4-BE49-F238E27FC236}">
                  <a16:creationId xmlns:a16="http://schemas.microsoft.com/office/drawing/2014/main" id="{C51477DB-6967-D626-7B51-32B6D4E8B6B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351355" y="2998450"/>
              <a:ext cx="2097886" cy="2601407"/>
              <a:chOff x="2643795" y="4283720"/>
              <a:chExt cx="2272739" cy="2818228"/>
            </a:xfrm>
          </p:grpSpPr>
          <p:pic>
            <p:nvPicPr>
              <p:cNvPr id="15373" name="Imagem 11">
                <a:extLst>
                  <a:ext uri="{FF2B5EF4-FFF2-40B4-BE49-F238E27FC236}">
                    <a16:creationId xmlns:a16="http://schemas.microsoft.com/office/drawing/2014/main" id="{1B5E103F-B261-900E-FE86-C01E04AEAA9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394" t="18687" r="24753" b="29144"/>
              <a:stretch>
                <a:fillRect/>
              </a:stretch>
            </p:blipFill>
            <p:spPr bwMode="auto">
              <a:xfrm>
                <a:off x="2744611" y="4283720"/>
                <a:ext cx="2071106" cy="19344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5374" name="Título 1">
                <a:extLst>
                  <a:ext uri="{FF2B5EF4-FFF2-40B4-BE49-F238E27FC236}">
                    <a16:creationId xmlns:a16="http://schemas.microsoft.com/office/drawing/2014/main" id="{97BAB1CF-C7CA-A313-71DF-FC518C158A8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43795" y="6319126"/>
                <a:ext cx="2272739" cy="7828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PROMOÇÃO DE ESPAÇOS DEMOCRÁTICOS E INCLUSIVOS</a:t>
                </a:r>
                <a:endParaRPr lang="en-US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  <a:p>
                <a:pPr eaLnBrk="1" hangingPunct="1">
                  <a:lnSpc>
                    <a:spcPct val="170000"/>
                  </a:lnSpc>
                  <a:spcBef>
                    <a:spcPct val="0"/>
                  </a:spcBef>
                  <a:buFontTx/>
                  <a:buNone/>
                </a:pPr>
                <a:endPara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</p:txBody>
          </p:sp>
        </p:grpSp>
        <p:grpSp>
          <p:nvGrpSpPr>
            <p:cNvPr id="15370" name="Agrupar 8">
              <a:extLst>
                <a:ext uri="{FF2B5EF4-FFF2-40B4-BE49-F238E27FC236}">
                  <a16:creationId xmlns:a16="http://schemas.microsoft.com/office/drawing/2014/main" id="{3CB51C97-1DB0-4D3A-8C91-17D309D1834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932185" y="2928951"/>
              <a:ext cx="2165332" cy="2449479"/>
              <a:chOff x="5946025" y="4027408"/>
              <a:chExt cx="2272739" cy="2570978"/>
            </a:xfrm>
          </p:grpSpPr>
          <p:pic>
            <p:nvPicPr>
              <p:cNvPr id="15371" name="Imagem 9">
                <a:extLst>
                  <a:ext uri="{FF2B5EF4-FFF2-40B4-BE49-F238E27FC236}">
                    <a16:creationId xmlns:a16="http://schemas.microsoft.com/office/drawing/2014/main" id="{428A2F36-927A-B4A1-EF02-B2256C2E6AF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5298" t="17337" r="19543" b="30795"/>
              <a:stretch>
                <a:fillRect/>
              </a:stretch>
            </p:blipFill>
            <p:spPr bwMode="auto">
              <a:xfrm>
                <a:off x="6072164" y="4027408"/>
                <a:ext cx="2020460" cy="18999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5372" name="Título 1">
                <a:extLst>
                  <a:ext uri="{FF2B5EF4-FFF2-40B4-BE49-F238E27FC236}">
                    <a16:creationId xmlns:a16="http://schemas.microsoft.com/office/drawing/2014/main" id="{BD44E2D4-0EEC-8FBE-3A24-04C3BF73F91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46025" y="6079157"/>
                <a:ext cx="2272739" cy="519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pt-BR" altLang="pt-BR" sz="1400">
                    <a:solidFill>
                      <a:srgbClr val="2A2C5E"/>
                    </a:solidFill>
                    <a:cs typeface="Calibri Light" panose="020F0302020204030204" pitchFamily="34" charset="0"/>
                  </a:rPr>
                  <a:t>GARANTIA DE ACESSIBILIDADE UNIVERSAL</a:t>
                </a:r>
                <a:endParaRPr lang="en-US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  <a:p>
                <a:pPr eaLnBrk="1" hangingPunct="1">
                  <a:lnSpc>
                    <a:spcPct val="170000"/>
                  </a:lnSpc>
                  <a:spcBef>
                    <a:spcPct val="0"/>
                  </a:spcBef>
                  <a:buFontTx/>
                  <a:buNone/>
                </a:pPr>
                <a:endPara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endParaRPr>
              </a:p>
            </p:txBody>
          </p:sp>
        </p:grpSp>
      </p:grpSp>
      <p:sp>
        <p:nvSpPr>
          <p:cNvPr id="15364" name="Título 1">
            <a:extLst>
              <a:ext uri="{FF2B5EF4-FFF2-40B4-BE49-F238E27FC236}">
                <a16:creationId xmlns:a16="http://schemas.microsoft.com/office/drawing/2014/main" id="{B6BAB7BD-FB7F-060F-9D0B-118858EB5E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9013" y="676275"/>
            <a:ext cx="6183312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170000"/>
              </a:lnSpc>
              <a:spcBef>
                <a:spcPct val="0"/>
              </a:spcBef>
              <a:buFontTx/>
              <a:buNone/>
            </a:pPr>
            <a:r>
              <a:rPr lang="pt-BR" altLang="pt-BR" sz="1400" b="1">
                <a:solidFill>
                  <a:srgbClr val="2A2C5E"/>
                </a:solidFill>
                <a:cs typeface="Calibri Light" panose="020F0302020204030204" pitchFamily="34" charset="0"/>
              </a:rPr>
              <a:t>RUAS CAMINHAVÉIS E HUMANAS</a:t>
            </a:r>
            <a:endParaRPr lang="pt-BR" altLang="pt-BR" sz="1600" b="1"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ject 2">
            <a:extLst>
              <a:ext uri="{FF2B5EF4-FFF2-40B4-BE49-F238E27FC236}">
                <a16:creationId xmlns:a16="http://schemas.microsoft.com/office/drawing/2014/main" id="{48860926-77EE-F6D3-EDA8-E32BE489D1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ítulo 1">
            <a:extLst>
              <a:ext uri="{FF2B5EF4-FFF2-40B4-BE49-F238E27FC236}">
                <a16:creationId xmlns:a16="http://schemas.microsoft.com/office/drawing/2014/main" id="{5F25F6EB-95B7-A3F4-B99B-3E47D2C610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" y="133350"/>
            <a:ext cx="6181725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170000"/>
              </a:lnSpc>
              <a:spcBef>
                <a:spcPct val="0"/>
              </a:spcBef>
              <a:buFontTx/>
              <a:buNone/>
            </a:pPr>
            <a:r>
              <a:rPr lang="pt-BR" altLang="pt-BR" sz="2400" b="1">
                <a:cs typeface="Calibri Light" panose="020F0302020204030204" pitchFamily="34" charset="0"/>
              </a:rPr>
              <a:t>Pilar sustentabilidade econômica</a:t>
            </a:r>
          </a:p>
        </p:txBody>
      </p:sp>
      <p:sp>
        <p:nvSpPr>
          <p:cNvPr id="17411" name="Título 1">
            <a:extLst>
              <a:ext uri="{FF2B5EF4-FFF2-40B4-BE49-F238E27FC236}">
                <a16:creationId xmlns:a16="http://schemas.microsoft.com/office/drawing/2014/main" id="{91589F77-1783-D277-93F6-F561CA0AB2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225" y="692150"/>
            <a:ext cx="6183313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170000"/>
              </a:lnSpc>
              <a:spcBef>
                <a:spcPct val="0"/>
              </a:spcBef>
              <a:buFontTx/>
              <a:buNone/>
            </a:pPr>
            <a:r>
              <a:rPr lang="pt-BR" altLang="pt-BR" sz="1400" b="1">
                <a:solidFill>
                  <a:srgbClr val="2A2C5E"/>
                </a:solidFill>
                <a:cs typeface="Calibri Light" panose="020F0302020204030204" pitchFamily="34" charset="0"/>
              </a:rPr>
              <a:t>ECONOMIA DAS RUAS</a:t>
            </a:r>
            <a:endParaRPr lang="pt-BR" altLang="pt-BR" sz="1600" b="1">
              <a:cs typeface="Calibri Light" panose="020F0302020204030204" pitchFamily="34" charset="0"/>
            </a:endParaRPr>
          </a:p>
        </p:txBody>
      </p:sp>
      <p:grpSp>
        <p:nvGrpSpPr>
          <p:cNvPr id="17412" name="Agrupar 3">
            <a:extLst>
              <a:ext uri="{FF2B5EF4-FFF2-40B4-BE49-F238E27FC236}">
                <a16:creationId xmlns:a16="http://schemas.microsoft.com/office/drawing/2014/main" id="{CE602546-6D9E-0FE2-6997-DBBE7CF1CD29}"/>
              </a:ext>
            </a:extLst>
          </p:cNvPr>
          <p:cNvGrpSpPr>
            <a:grpSpLocks/>
          </p:cNvGrpSpPr>
          <p:nvPr/>
        </p:nvGrpSpPr>
        <p:grpSpPr bwMode="auto">
          <a:xfrm>
            <a:off x="6223000" y="1477963"/>
            <a:ext cx="2273300" cy="2727325"/>
            <a:chOff x="7512052" y="2030130"/>
            <a:chExt cx="2272739" cy="2728143"/>
          </a:xfrm>
        </p:grpSpPr>
        <p:pic>
          <p:nvPicPr>
            <p:cNvPr id="17422" name="Imagem 4">
              <a:extLst>
                <a:ext uri="{FF2B5EF4-FFF2-40B4-BE49-F238E27FC236}">
                  <a16:creationId xmlns:a16="http://schemas.microsoft.com/office/drawing/2014/main" id="{543F7162-29E8-30F2-4EF7-CEA1A00C250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2667" y="2030130"/>
              <a:ext cx="2051508" cy="2284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23" name="Título 1">
              <a:extLst>
                <a:ext uri="{FF2B5EF4-FFF2-40B4-BE49-F238E27FC236}">
                  <a16:creationId xmlns:a16="http://schemas.microsoft.com/office/drawing/2014/main" id="{699FF75B-7406-D7C0-C437-A93ED6E420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12052" y="4318663"/>
              <a:ext cx="2272739" cy="4396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70000"/>
                </a:lnSpc>
                <a:spcBef>
                  <a:spcPct val="0"/>
                </a:spcBef>
                <a:buFontTx/>
                <a:buNone/>
              </a:pPr>
              <a:r>
                <a: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rPr>
                <a:t>ATRAÇÃO DE NOVOS USOS</a:t>
              </a: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algn="ctr" eaLnBrk="1" hangingPunct="1">
                <a:lnSpc>
                  <a:spcPct val="170000"/>
                </a:lnSpc>
                <a:spcBef>
                  <a:spcPct val="0"/>
                </a:spcBef>
                <a:buFontTx/>
                <a:buNone/>
              </a:pP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eaLnBrk="1" hangingPunct="1">
                <a:lnSpc>
                  <a:spcPct val="170000"/>
                </a:lnSpc>
                <a:spcBef>
                  <a:spcPct val="0"/>
                </a:spcBef>
                <a:buFontTx/>
                <a:buNone/>
              </a:pPr>
              <a:endParaRPr lang="pt-BR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</p:txBody>
        </p:sp>
      </p:grpSp>
      <p:grpSp>
        <p:nvGrpSpPr>
          <p:cNvPr id="17413" name="Agrupar 6">
            <a:extLst>
              <a:ext uri="{FF2B5EF4-FFF2-40B4-BE49-F238E27FC236}">
                <a16:creationId xmlns:a16="http://schemas.microsoft.com/office/drawing/2014/main" id="{F7402C28-D168-49D5-3F57-BD26B00CCA4A}"/>
              </a:ext>
            </a:extLst>
          </p:cNvPr>
          <p:cNvGrpSpPr>
            <a:grpSpLocks/>
          </p:cNvGrpSpPr>
          <p:nvPr/>
        </p:nvGrpSpPr>
        <p:grpSpPr bwMode="auto">
          <a:xfrm>
            <a:off x="3606800" y="1681163"/>
            <a:ext cx="2271713" cy="2524125"/>
            <a:chOff x="3585666" y="2233947"/>
            <a:chExt cx="2272739" cy="2524326"/>
          </a:xfrm>
        </p:grpSpPr>
        <p:pic>
          <p:nvPicPr>
            <p:cNvPr id="17420" name="Imagem 7">
              <a:extLst>
                <a:ext uri="{FF2B5EF4-FFF2-40B4-BE49-F238E27FC236}">
                  <a16:creationId xmlns:a16="http://schemas.microsoft.com/office/drawing/2014/main" id="{3F590D07-4760-4033-5893-4F17A3F8719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32"/>
            <a:stretch>
              <a:fillRect/>
            </a:stretch>
          </p:blipFill>
          <p:spPr bwMode="auto">
            <a:xfrm>
              <a:off x="3696281" y="2233947"/>
              <a:ext cx="2051508" cy="20156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21" name="Título 1">
              <a:extLst>
                <a:ext uri="{FF2B5EF4-FFF2-40B4-BE49-F238E27FC236}">
                  <a16:creationId xmlns:a16="http://schemas.microsoft.com/office/drawing/2014/main" id="{2D4C3963-F4FA-ABCC-FD37-0C459FBFB8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85666" y="4283810"/>
              <a:ext cx="2272739" cy="474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rPr>
                <a:t>CONEXÃO DOS POLOS DE COMÉRCIO POPULAR</a:t>
              </a: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endParaRPr lang="pt-BR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</p:txBody>
        </p:sp>
      </p:grpSp>
      <p:grpSp>
        <p:nvGrpSpPr>
          <p:cNvPr id="17414" name="Agrupar 9">
            <a:extLst>
              <a:ext uri="{FF2B5EF4-FFF2-40B4-BE49-F238E27FC236}">
                <a16:creationId xmlns:a16="http://schemas.microsoft.com/office/drawing/2014/main" id="{9033F01A-BE8E-D1E8-231C-E66FE75BB318}"/>
              </a:ext>
            </a:extLst>
          </p:cNvPr>
          <p:cNvGrpSpPr>
            <a:grpSpLocks/>
          </p:cNvGrpSpPr>
          <p:nvPr/>
        </p:nvGrpSpPr>
        <p:grpSpPr bwMode="auto">
          <a:xfrm>
            <a:off x="989013" y="1562100"/>
            <a:ext cx="2273300" cy="2713038"/>
            <a:chOff x="989432" y="2114550"/>
            <a:chExt cx="2272739" cy="2712989"/>
          </a:xfrm>
        </p:grpSpPr>
        <p:sp>
          <p:nvSpPr>
            <p:cNvPr id="17418" name="Título 1">
              <a:extLst>
                <a:ext uri="{FF2B5EF4-FFF2-40B4-BE49-F238E27FC236}">
                  <a16:creationId xmlns:a16="http://schemas.microsoft.com/office/drawing/2014/main" id="{46403B0A-5E89-CBCA-0F32-DBAC151680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9432" y="4292600"/>
              <a:ext cx="2272739" cy="534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rPr>
                <a:t>INTEGRAÇÃO DE PROJETOS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rPr>
                <a:t>E OBRAS ESTRATÉGICAS</a:t>
              </a: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endParaRPr lang="pt-BR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</p:txBody>
        </p:sp>
        <p:pic>
          <p:nvPicPr>
            <p:cNvPr id="17419" name="Imagem 11">
              <a:extLst>
                <a:ext uri="{FF2B5EF4-FFF2-40B4-BE49-F238E27FC236}">
                  <a16:creationId xmlns:a16="http://schemas.microsoft.com/office/drawing/2014/main" id="{9FF0E6A8-94B1-1512-DAF3-1D76AE271D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232" t="12537" r="22232" b="30145"/>
            <a:stretch>
              <a:fillRect/>
            </a:stretch>
          </p:blipFill>
          <p:spPr bwMode="auto">
            <a:xfrm>
              <a:off x="1052406" y="2114550"/>
              <a:ext cx="2146791" cy="2215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7415" name="Agrupar 12">
            <a:extLst>
              <a:ext uri="{FF2B5EF4-FFF2-40B4-BE49-F238E27FC236}">
                <a16:creationId xmlns:a16="http://schemas.microsoft.com/office/drawing/2014/main" id="{F24CE9C0-BCC0-FA29-355B-5A3FE8C7DF8A}"/>
              </a:ext>
            </a:extLst>
          </p:cNvPr>
          <p:cNvGrpSpPr>
            <a:grpSpLocks/>
          </p:cNvGrpSpPr>
          <p:nvPr/>
        </p:nvGrpSpPr>
        <p:grpSpPr bwMode="auto">
          <a:xfrm>
            <a:off x="8839200" y="1689100"/>
            <a:ext cx="2273300" cy="2516188"/>
            <a:chOff x="7436745" y="2241116"/>
            <a:chExt cx="2272739" cy="2517157"/>
          </a:xfrm>
        </p:grpSpPr>
        <p:pic>
          <p:nvPicPr>
            <p:cNvPr id="17416" name="Imagem 13">
              <a:extLst>
                <a:ext uri="{FF2B5EF4-FFF2-40B4-BE49-F238E27FC236}">
                  <a16:creationId xmlns:a16="http://schemas.microsoft.com/office/drawing/2014/main" id="{93C31CB8-943A-E167-7187-915BD1BD98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89" t="15617" r="19489" b="31915"/>
            <a:stretch>
              <a:fillRect/>
            </a:stretch>
          </p:blipFill>
          <p:spPr bwMode="auto">
            <a:xfrm>
              <a:off x="7499719" y="2241116"/>
              <a:ext cx="2146791" cy="207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7" name="Título 1">
              <a:extLst>
                <a:ext uri="{FF2B5EF4-FFF2-40B4-BE49-F238E27FC236}">
                  <a16:creationId xmlns:a16="http://schemas.microsoft.com/office/drawing/2014/main" id="{6099A9BB-637E-828F-C937-3272BED0E6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36745" y="4318663"/>
              <a:ext cx="2272739" cy="4396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pt-BR" altLang="pt-BR" sz="1400">
                  <a:solidFill>
                    <a:srgbClr val="2A2C5E"/>
                  </a:solidFill>
                  <a:cs typeface="Calibri Light" panose="020F0302020204030204" pitchFamily="34" charset="0"/>
                </a:rPr>
                <a:t>VALORIZAÇÃO DO PATRIMÔNIO HISTÓRICO</a:t>
              </a: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algn="ctr" eaLnBrk="1" hangingPunct="1">
                <a:lnSpc>
                  <a:spcPct val="170000"/>
                </a:lnSpc>
                <a:spcBef>
                  <a:spcPct val="0"/>
                </a:spcBef>
                <a:buFontTx/>
                <a:buNone/>
              </a:pPr>
              <a:endParaRPr lang="en-US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  <a:p>
              <a:pPr eaLnBrk="1" hangingPunct="1">
                <a:lnSpc>
                  <a:spcPct val="170000"/>
                </a:lnSpc>
                <a:spcBef>
                  <a:spcPct val="0"/>
                </a:spcBef>
                <a:buFontTx/>
                <a:buNone/>
              </a:pPr>
              <a:endParaRPr lang="pt-BR" altLang="pt-BR" sz="1400">
                <a:solidFill>
                  <a:srgbClr val="2A2C5E"/>
                </a:solidFill>
                <a:cs typeface="Calibri Light" panose="020F0302020204030204" pitchFamily="34" charset="0"/>
              </a:endParaRP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ject 2">
            <a:extLst>
              <a:ext uri="{FF2B5EF4-FFF2-40B4-BE49-F238E27FC236}">
                <a16:creationId xmlns:a16="http://schemas.microsoft.com/office/drawing/2014/main" id="{AEE4EE2F-0AEE-112F-73C7-8E9320250D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3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Imagem 1">
            <a:extLst>
              <a:ext uri="{FF2B5EF4-FFF2-40B4-BE49-F238E27FC236}">
                <a16:creationId xmlns:a16="http://schemas.microsoft.com/office/drawing/2014/main" id="{1A2074AD-ABC9-EB20-8EC0-A815B5234B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3175"/>
            <a:ext cx="12179300" cy="685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Imagem 2">
            <a:extLst>
              <a:ext uri="{FF2B5EF4-FFF2-40B4-BE49-F238E27FC236}">
                <a16:creationId xmlns:a16="http://schemas.microsoft.com/office/drawing/2014/main" id="{98DCB358-5125-75E4-AF54-7239D6340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050" y="131763"/>
            <a:ext cx="13366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Imagem 3" descr="SISOUC - SP-Urbanismo | Cadastro de Usuário">
            <a:extLst>
              <a:ext uri="{FF2B5EF4-FFF2-40B4-BE49-F238E27FC236}">
                <a16:creationId xmlns:a16="http://schemas.microsoft.com/office/drawing/2014/main" id="{F82594D4-AA51-B53C-90F8-4EE11ADEE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475" y="90488"/>
            <a:ext cx="1439863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SISOUC - SP-Urbanismo | Cadastro de Usuário">
            <a:extLst>
              <a:ext uri="{FF2B5EF4-FFF2-40B4-BE49-F238E27FC236}">
                <a16:creationId xmlns:a16="http://schemas.microsoft.com/office/drawing/2014/main" id="{D4708A0C-7C57-614D-6FC2-02C098565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6687" y="6270682"/>
            <a:ext cx="1040505" cy="303770"/>
          </a:xfrm>
          <a:prstGeom prst="rect">
            <a:avLst/>
          </a:prstGeom>
        </p:spPr>
      </p:pic>
      <p:pic>
        <p:nvPicPr>
          <p:cNvPr id="3" name="Picture 2" descr="Prefeitura de São Paulo">
            <a:extLst>
              <a:ext uri="{FF2B5EF4-FFF2-40B4-BE49-F238E27FC236}">
                <a16:creationId xmlns:a16="http://schemas.microsoft.com/office/drawing/2014/main" id="{CD472D32-CD15-4981-E4CE-62B6A9B218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471" y="6270682"/>
            <a:ext cx="969976" cy="30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45D874C8-6EB2-D3B3-4FF7-01C0027D372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4711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1AF5AA4E-950B-95D6-23A1-4D541EECF2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80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42900"/>
            <a:ext cx="10972778" cy="617218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52475" y="553051"/>
            <a:ext cx="263270" cy="218008"/>
          </a:xfrm>
          <a:prstGeom prst="rect">
            <a:avLst/>
          </a:prstGeom>
          <a:solidFill>
            <a:srgbClr val="0B529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72"/>
              </a:lnSpc>
            </a:pPr>
            <a:r>
              <a:rPr sz="1440" b="1" spc="-16" dirty="0">
                <a:solidFill>
                  <a:srgbClr val="FFFFFF"/>
                </a:solidFill>
                <a:latin typeface="Gill Sans MT"/>
                <a:cs typeface="Gill Sans MT"/>
              </a:rPr>
              <a:t>08.</a:t>
            </a:r>
            <a:endParaRPr sz="1440">
              <a:latin typeface="Gill Sans MT"/>
              <a:cs typeface="Gill Sans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15453" y="553051"/>
            <a:ext cx="1935862" cy="218008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 marL="45340">
              <a:lnSpc>
                <a:spcPts val="1672"/>
              </a:lnSpc>
            </a:pPr>
            <a:r>
              <a:rPr sz="1440" b="1" spc="-126" dirty="0">
                <a:latin typeface="Gill Sans MT"/>
                <a:cs typeface="Gill Sans MT"/>
              </a:rPr>
              <a:t>PRAÇA</a:t>
            </a:r>
            <a:r>
              <a:rPr sz="1440" b="1" spc="-28" dirty="0">
                <a:latin typeface="Gill Sans MT"/>
                <a:cs typeface="Gill Sans MT"/>
              </a:rPr>
              <a:t> </a:t>
            </a:r>
            <a:r>
              <a:rPr sz="1440" b="1" spc="-108" dirty="0">
                <a:latin typeface="Gill Sans MT"/>
                <a:cs typeface="Gill Sans MT"/>
              </a:rPr>
              <a:t>JOÃO</a:t>
            </a:r>
            <a:r>
              <a:rPr sz="1440" b="1" spc="-28" dirty="0">
                <a:latin typeface="Gill Sans MT"/>
                <a:cs typeface="Gill Sans MT"/>
              </a:rPr>
              <a:t> </a:t>
            </a:r>
            <a:r>
              <a:rPr sz="1440" b="1" spc="-100" dirty="0">
                <a:latin typeface="Gill Sans MT"/>
                <a:cs typeface="Gill Sans MT"/>
              </a:rPr>
              <a:t>MENDES</a:t>
            </a:r>
            <a:endParaRPr sz="144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1819" y="432476"/>
            <a:ext cx="8612612" cy="603995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52475" y="553051"/>
            <a:ext cx="263270" cy="218008"/>
          </a:xfrm>
          <a:prstGeom prst="rect">
            <a:avLst/>
          </a:prstGeom>
          <a:solidFill>
            <a:srgbClr val="0B529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72"/>
              </a:lnSpc>
            </a:pPr>
            <a:r>
              <a:rPr sz="1440" b="1" spc="-16" dirty="0">
                <a:solidFill>
                  <a:srgbClr val="FFFFFF"/>
                </a:solidFill>
                <a:latin typeface="Gill Sans MT"/>
                <a:cs typeface="Gill Sans MT"/>
              </a:rPr>
              <a:t>08.</a:t>
            </a:r>
            <a:endParaRPr sz="1440">
              <a:latin typeface="Gill Sans MT"/>
              <a:cs typeface="Gill Sans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15453" y="553051"/>
            <a:ext cx="1935862" cy="218008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 marL="45340">
              <a:lnSpc>
                <a:spcPts val="1672"/>
              </a:lnSpc>
            </a:pPr>
            <a:r>
              <a:rPr sz="1440" b="1" spc="-126" dirty="0">
                <a:latin typeface="Gill Sans MT"/>
                <a:cs typeface="Gill Sans MT"/>
              </a:rPr>
              <a:t>PRAÇA</a:t>
            </a:r>
            <a:r>
              <a:rPr sz="1440" b="1" spc="-28" dirty="0">
                <a:latin typeface="Gill Sans MT"/>
                <a:cs typeface="Gill Sans MT"/>
              </a:rPr>
              <a:t> </a:t>
            </a:r>
            <a:r>
              <a:rPr sz="1440" b="1" spc="-108" dirty="0">
                <a:latin typeface="Gill Sans MT"/>
                <a:cs typeface="Gill Sans MT"/>
              </a:rPr>
              <a:t>JOÃO</a:t>
            </a:r>
            <a:r>
              <a:rPr sz="1440" b="1" spc="-28" dirty="0">
                <a:latin typeface="Gill Sans MT"/>
                <a:cs typeface="Gill Sans MT"/>
              </a:rPr>
              <a:t> </a:t>
            </a:r>
            <a:r>
              <a:rPr sz="1440" b="1" spc="-100" dirty="0">
                <a:latin typeface="Gill Sans MT"/>
                <a:cs typeface="Gill Sans MT"/>
              </a:rPr>
              <a:t>MENDES</a:t>
            </a:r>
            <a:endParaRPr sz="1440">
              <a:latin typeface="Gill Sans MT"/>
              <a:cs typeface="Gill Sans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190691" y="6053705"/>
            <a:ext cx="272875" cy="35209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A1FEE6DC-2548-45B2-8232-CB1655A1E3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9315" y="31968"/>
            <a:ext cx="1336834" cy="548640"/>
          </a:xfrm>
          <a:prstGeom prst="rect">
            <a:avLst/>
          </a:prstGeom>
        </p:spPr>
      </p:pic>
      <p:pic>
        <p:nvPicPr>
          <p:cNvPr id="7" name="Imagem 6" descr="SISOUC - SP-Urbanismo | Cadastro de Usuário">
            <a:extLst>
              <a:ext uri="{FF2B5EF4-FFF2-40B4-BE49-F238E27FC236}">
                <a16:creationId xmlns:a16="http://schemas.microsoft.com/office/drawing/2014/main" id="{2BFCF2F6-ADCD-4FDA-B179-B8C95692C5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0023" y="1291"/>
            <a:ext cx="1440679" cy="420599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6088" y="432476"/>
            <a:ext cx="8608342" cy="607834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52475" y="553051"/>
            <a:ext cx="263270" cy="218008"/>
          </a:xfrm>
          <a:prstGeom prst="rect">
            <a:avLst/>
          </a:prstGeom>
          <a:solidFill>
            <a:srgbClr val="0B529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72"/>
              </a:lnSpc>
            </a:pPr>
            <a:r>
              <a:rPr sz="1440" b="1" spc="-16" dirty="0">
                <a:solidFill>
                  <a:srgbClr val="FFFFFF"/>
                </a:solidFill>
                <a:latin typeface="Gill Sans MT"/>
                <a:cs typeface="Gill Sans MT"/>
              </a:rPr>
              <a:t>08.</a:t>
            </a:r>
            <a:endParaRPr sz="1440">
              <a:latin typeface="Gill Sans MT"/>
              <a:cs typeface="Gill Sans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15453" y="553051"/>
            <a:ext cx="1935862" cy="218008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 marL="45340">
              <a:lnSpc>
                <a:spcPts val="1672"/>
              </a:lnSpc>
            </a:pPr>
            <a:r>
              <a:rPr sz="1440" b="1" spc="-126" dirty="0">
                <a:latin typeface="Gill Sans MT"/>
                <a:cs typeface="Gill Sans MT"/>
              </a:rPr>
              <a:t>PRAÇA</a:t>
            </a:r>
            <a:r>
              <a:rPr sz="1440" b="1" spc="-28" dirty="0">
                <a:latin typeface="Gill Sans MT"/>
                <a:cs typeface="Gill Sans MT"/>
              </a:rPr>
              <a:t> </a:t>
            </a:r>
            <a:r>
              <a:rPr sz="1440" b="1" spc="-108" dirty="0">
                <a:latin typeface="Gill Sans MT"/>
                <a:cs typeface="Gill Sans MT"/>
              </a:rPr>
              <a:t>JOÃO</a:t>
            </a:r>
            <a:r>
              <a:rPr sz="1440" b="1" spc="-28" dirty="0">
                <a:latin typeface="Gill Sans MT"/>
                <a:cs typeface="Gill Sans MT"/>
              </a:rPr>
              <a:t> </a:t>
            </a:r>
            <a:r>
              <a:rPr sz="1440" b="1" spc="-100" dirty="0">
                <a:latin typeface="Gill Sans MT"/>
                <a:cs typeface="Gill Sans MT"/>
              </a:rPr>
              <a:t>MENDES</a:t>
            </a:r>
            <a:endParaRPr sz="1440">
              <a:latin typeface="Gill Sans MT"/>
              <a:cs typeface="Gill Sans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190691" y="6053705"/>
            <a:ext cx="272875" cy="35209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3B9DCA90-F480-4BEB-852E-27D25AA870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9315" y="31968"/>
            <a:ext cx="1336834" cy="548640"/>
          </a:xfrm>
          <a:prstGeom prst="rect">
            <a:avLst/>
          </a:prstGeom>
        </p:spPr>
      </p:pic>
      <p:pic>
        <p:nvPicPr>
          <p:cNvPr id="7" name="Imagem 6" descr="SISOUC - SP-Urbanismo | Cadastro de Usuário">
            <a:extLst>
              <a:ext uri="{FF2B5EF4-FFF2-40B4-BE49-F238E27FC236}">
                <a16:creationId xmlns:a16="http://schemas.microsoft.com/office/drawing/2014/main" id="{C589E1C1-2359-4B8A-A66D-803295E4E5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0023" y="1291"/>
            <a:ext cx="1440679" cy="420599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72166" y="757069"/>
            <a:ext cx="10647668" cy="5989308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6AD78E9-4645-4101-9EC9-73BF6920E6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9315" y="31968"/>
            <a:ext cx="1336834" cy="548640"/>
          </a:xfrm>
          <a:prstGeom prst="rect">
            <a:avLst/>
          </a:prstGeom>
        </p:spPr>
      </p:pic>
      <p:pic>
        <p:nvPicPr>
          <p:cNvPr id="4" name="Imagem 3" descr="SISOUC - SP-Urbanismo | Cadastro de Usuário">
            <a:extLst>
              <a:ext uri="{FF2B5EF4-FFF2-40B4-BE49-F238E27FC236}">
                <a16:creationId xmlns:a16="http://schemas.microsoft.com/office/drawing/2014/main" id="{6DEA78B0-682D-47F8-98C6-22FA112CD9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0023" y="1291"/>
            <a:ext cx="1440679" cy="420599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2475" y="553051"/>
            <a:ext cx="263270" cy="218008"/>
          </a:xfrm>
          <a:prstGeom prst="rect">
            <a:avLst/>
          </a:prstGeom>
          <a:solidFill>
            <a:srgbClr val="0B529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72"/>
              </a:lnSpc>
            </a:pPr>
            <a:r>
              <a:rPr sz="1440" b="1" spc="-16" dirty="0">
                <a:solidFill>
                  <a:srgbClr val="FFFFFF"/>
                </a:solidFill>
                <a:latin typeface="Gill Sans MT"/>
                <a:cs typeface="Gill Sans MT"/>
              </a:rPr>
              <a:t>08.</a:t>
            </a:r>
            <a:endParaRPr sz="1440">
              <a:latin typeface="Gill Sans MT"/>
              <a:cs typeface="Gill Sans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15453" y="553775"/>
            <a:ext cx="1935862" cy="218008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5340">
              <a:lnSpc>
                <a:spcPts val="1672"/>
              </a:lnSpc>
            </a:pPr>
            <a:r>
              <a:rPr sz="1440" spc="-126" dirty="0">
                <a:latin typeface="Gill Sans MT"/>
                <a:cs typeface="Gill Sans MT"/>
              </a:rPr>
              <a:t>PRAÇA</a:t>
            </a:r>
            <a:r>
              <a:rPr sz="1440" spc="-28" dirty="0">
                <a:latin typeface="Gill Sans MT"/>
                <a:cs typeface="Gill Sans MT"/>
              </a:rPr>
              <a:t> </a:t>
            </a:r>
            <a:r>
              <a:rPr sz="1440" spc="-108" dirty="0">
                <a:latin typeface="Gill Sans MT"/>
                <a:cs typeface="Gill Sans MT"/>
              </a:rPr>
              <a:t>JOÃO</a:t>
            </a:r>
            <a:r>
              <a:rPr sz="1440" spc="-28" dirty="0">
                <a:latin typeface="Gill Sans MT"/>
                <a:cs typeface="Gill Sans MT"/>
              </a:rPr>
              <a:t> </a:t>
            </a:r>
            <a:r>
              <a:rPr sz="1440" spc="-100" dirty="0">
                <a:latin typeface="Gill Sans MT"/>
                <a:cs typeface="Gill Sans MT"/>
              </a:rPr>
              <a:t>MENDES</a:t>
            </a:r>
            <a:endParaRPr sz="1440">
              <a:latin typeface="Gill Sans MT"/>
              <a:cs typeface="Gill Sans MT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023944" y="2400645"/>
            <a:ext cx="10104120" cy="3401188"/>
            <a:chOff x="690573" y="3429574"/>
            <a:chExt cx="16840200" cy="566864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90573" y="3429574"/>
              <a:ext cx="16840166" cy="400431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00448" y="7408309"/>
              <a:ext cx="15443200" cy="1689735"/>
            </a:xfrm>
            <a:custGeom>
              <a:avLst/>
              <a:gdLst/>
              <a:ahLst/>
              <a:cxnLst/>
              <a:rect l="l" t="t" r="r" b="b"/>
              <a:pathLst>
                <a:path w="15443200" h="1689734">
                  <a:moveTo>
                    <a:pt x="0" y="25574"/>
                  </a:moveTo>
                  <a:lnTo>
                    <a:pt x="0" y="1668071"/>
                  </a:lnTo>
                </a:path>
                <a:path w="15443200" h="1689734">
                  <a:moveTo>
                    <a:pt x="3528092" y="46824"/>
                  </a:moveTo>
                  <a:lnTo>
                    <a:pt x="3528092" y="1689321"/>
                  </a:lnTo>
                </a:path>
                <a:path w="15443200" h="1689734">
                  <a:moveTo>
                    <a:pt x="10405529" y="46824"/>
                  </a:moveTo>
                  <a:lnTo>
                    <a:pt x="10405529" y="1689321"/>
                  </a:lnTo>
                </a:path>
                <a:path w="15443200" h="1689734">
                  <a:moveTo>
                    <a:pt x="15442993" y="46824"/>
                  </a:moveTo>
                  <a:lnTo>
                    <a:pt x="15442993" y="1689321"/>
                  </a:lnTo>
                </a:path>
                <a:path w="15443200" h="1689734">
                  <a:moveTo>
                    <a:pt x="14772795" y="46824"/>
                  </a:moveTo>
                  <a:lnTo>
                    <a:pt x="14772795" y="1689321"/>
                  </a:lnTo>
                </a:path>
                <a:path w="15443200" h="1689734">
                  <a:moveTo>
                    <a:pt x="4594990" y="34024"/>
                  </a:moveTo>
                  <a:lnTo>
                    <a:pt x="4594990" y="686823"/>
                  </a:lnTo>
                </a:path>
                <a:path w="15443200" h="1689734">
                  <a:moveTo>
                    <a:pt x="5479113" y="34024"/>
                  </a:moveTo>
                  <a:lnTo>
                    <a:pt x="5479113" y="686823"/>
                  </a:lnTo>
                </a:path>
                <a:path w="15443200" h="1689734">
                  <a:moveTo>
                    <a:pt x="6277112" y="46824"/>
                  </a:moveTo>
                  <a:lnTo>
                    <a:pt x="6277112" y="1689321"/>
                  </a:lnTo>
                </a:path>
                <a:path w="15443200" h="1689734">
                  <a:moveTo>
                    <a:pt x="11240827" y="0"/>
                  </a:moveTo>
                  <a:lnTo>
                    <a:pt x="11240827" y="652798"/>
                  </a:lnTo>
                </a:path>
                <a:path w="15443200" h="1689734">
                  <a:moveTo>
                    <a:pt x="13964546" y="0"/>
                  </a:moveTo>
                  <a:lnTo>
                    <a:pt x="13964546" y="652798"/>
                  </a:lnTo>
                </a:path>
                <a:path w="15443200" h="1689734">
                  <a:moveTo>
                    <a:pt x="11933725" y="0"/>
                  </a:moveTo>
                  <a:lnTo>
                    <a:pt x="11933725" y="652798"/>
                  </a:lnTo>
                </a:path>
                <a:path w="15443200" h="1689734">
                  <a:moveTo>
                    <a:pt x="12586749" y="0"/>
                  </a:moveTo>
                  <a:lnTo>
                    <a:pt x="12586749" y="652798"/>
                  </a:lnTo>
                </a:path>
                <a:path w="15443200" h="1689734">
                  <a:moveTo>
                    <a:pt x="13306648" y="0"/>
                  </a:moveTo>
                  <a:lnTo>
                    <a:pt x="13306648" y="652798"/>
                  </a:lnTo>
                </a:path>
              </a:pathLst>
            </a:custGeom>
            <a:ln w="9524">
              <a:solidFill>
                <a:srgbClr val="595959"/>
              </a:solidFill>
            </a:ln>
          </p:spPr>
          <p:txBody>
            <a:bodyPr wrap="square" lIns="0" tIns="0" rIns="0" bIns="0" rtlCol="0"/>
            <a:lstStyle/>
            <a:p>
              <a:endParaRPr sz="108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117507" y="5043941"/>
            <a:ext cx="290322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6" dirty="0">
                <a:latin typeface="Gill Sans MT"/>
                <a:cs typeface="Gill Sans MT"/>
              </a:rPr>
              <a:t>14,36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34477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4,34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42655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2,84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119795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3,60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624429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3,22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91456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3,34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452762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2,64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67042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2,92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278521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2,75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718747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3,26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158973" y="504394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2,71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612463" y="4860645"/>
            <a:ext cx="1204722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72" dirty="0">
                <a:latin typeface="Gill Sans MT"/>
                <a:cs typeface="Gill Sans MT"/>
              </a:rPr>
              <a:t>PRAÇA</a:t>
            </a:r>
            <a:r>
              <a:rPr sz="780" b="1" spc="-10" dirty="0">
                <a:latin typeface="Gill Sans MT"/>
                <a:cs typeface="Gill Sans MT"/>
              </a:rPr>
              <a:t> </a:t>
            </a:r>
            <a:r>
              <a:rPr sz="780" b="1" spc="-52" dirty="0">
                <a:latin typeface="Gill Sans MT"/>
                <a:cs typeface="Gill Sans MT"/>
              </a:rPr>
              <a:t>DR.</a:t>
            </a:r>
            <a:r>
              <a:rPr sz="780" b="1" spc="-6" dirty="0">
                <a:latin typeface="Gill Sans MT"/>
                <a:cs typeface="Gill Sans MT"/>
              </a:rPr>
              <a:t> </a:t>
            </a:r>
            <a:r>
              <a:rPr sz="780" b="1" spc="-60" dirty="0">
                <a:latin typeface="Gill Sans MT"/>
                <a:cs typeface="Gill Sans MT"/>
              </a:rPr>
              <a:t>JOÃO</a:t>
            </a:r>
            <a:r>
              <a:rPr sz="780" b="1" spc="-6" dirty="0">
                <a:latin typeface="Gill Sans MT"/>
                <a:cs typeface="Gill Sans MT"/>
              </a:rPr>
              <a:t> </a:t>
            </a:r>
            <a:r>
              <a:rPr sz="780" b="1" spc="-54" dirty="0">
                <a:latin typeface="Gill Sans MT"/>
                <a:cs typeface="Gill Sans MT"/>
              </a:rPr>
              <a:t>MENDES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069554" y="5043941"/>
            <a:ext cx="290322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6" dirty="0">
                <a:latin typeface="Gill Sans MT"/>
                <a:cs typeface="Gill Sans MT"/>
              </a:rPr>
              <a:t>16,83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616799" y="5603666"/>
            <a:ext cx="290322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6" dirty="0">
                <a:latin typeface="Gill Sans MT"/>
                <a:cs typeface="Gill Sans MT"/>
              </a:rPr>
              <a:t>17,75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303078" y="5446991"/>
            <a:ext cx="917830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90" dirty="0">
                <a:latin typeface="Gill Sans MT"/>
                <a:cs typeface="Gill Sans MT"/>
              </a:rPr>
              <a:t>LEITO</a:t>
            </a:r>
            <a:r>
              <a:rPr sz="780" b="1" dirty="0">
                <a:latin typeface="Gill Sans MT"/>
                <a:cs typeface="Gill Sans MT"/>
              </a:rPr>
              <a:t> </a:t>
            </a:r>
            <a:r>
              <a:rPr sz="780" b="1" spc="-78" dirty="0">
                <a:latin typeface="Gill Sans MT"/>
                <a:cs typeface="Gill Sans MT"/>
              </a:rPr>
              <a:t>CARROÇÁVEL</a:t>
            </a:r>
            <a:endParaRPr sz="780">
              <a:latin typeface="Gill Sans MT"/>
              <a:cs typeface="Gill Sans MT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9541017" y="440191"/>
            <a:ext cx="1893952" cy="1326262"/>
            <a:chOff x="14885694" y="162152"/>
            <a:chExt cx="3156585" cy="2210435"/>
          </a:xfrm>
        </p:grpSpPr>
        <p:pic>
          <p:nvPicPr>
            <p:cNvPr id="23" name="object 2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885694" y="162152"/>
              <a:ext cx="3155993" cy="2210368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6771215" y="759598"/>
              <a:ext cx="48260" cy="1365885"/>
            </a:xfrm>
            <a:custGeom>
              <a:avLst/>
              <a:gdLst/>
              <a:ahLst/>
              <a:cxnLst/>
              <a:rect l="l" t="t" r="r" b="b"/>
              <a:pathLst>
                <a:path w="48259" h="1365885">
                  <a:moveTo>
                    <a:pt x="27499" y="7"/>
                  </a:moveTo>
                  <a:lnTo>
                    <a:pt x="48199" y="1365604"/>
                  </a:lnTo>
                </a:path>
                <a:path w="48259" h="1365885">
                  <a:moveTo>
                    <a:pt x="0" y="0"/>
                  </a:moveTo>
                  <a:lnTo>
                    <a:pt x="0" y="68699"/>
                  </a:lnTo>
                </a:path>
                <a:path w="48259" h="1365885">
                  <a:moveTo>
                    <a:pt x="21199" y="1296897"/>
                  </a:moveTo>
                  <a:lnTo>
                    <a:pt x="21199" y="1365597"/>
                  </a:lnTo>
                </a:path>
              </a:pathLst>
            </a:custGeom>
            <a:ln w="19049">
              <a:solidFill>
                <a:srgbClr val="315DDF"/>
              </a:solidFill>
            </a:ln>
          </p:spPr>
          <p:txBody>
            <a:bodyPr wrap="square" lIns="0" tIns="0" rIns="0" bIns="0" rtlCol="0"/>
            <a:lstStyle/>
            <a:p>
              <a:endParaRPr sz="1080"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2046617" y="4860645"/>
            <a:ext cx="443484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100" dirty="0">
                <a:latin typeface="Gill Sans MT"/>
                <a:cs typeface="Gill Sans MT"/>
              </a:rPr>
              <a:t>CALÇADA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465762" y="4860473"/>
            <a:ext cx="356616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88" dirty="0">
                <a:latin typeface="Gill Sans MT"/>
                <a:cs typeface="Gill Sans MT"/>
              </a:rPr>
              <a:t>ÔNIBUS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006322" y="5603666"/>
            <a:ext cx="290322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6" dirty="0">
                <a:latin typeface="Gill Sans MT"/>
                <a:cs typeface="Gill Sans MT"/>
              </a:rPr>
              <a:t>11,16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92574" y="5446991"/>
            <a:ext cx="917830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90" dirty="0">
                <a:latin typeface="Gill Sans MT"/>
                <a:cs typeface="Gill Sans MT"/>
              </a:rPr>
              <a:t>LEITO</a:t>
            </a:r>
            <a:r>
              <a:rPr sz="780" b="1" dirty="0">
                <a:latin typeface="Gill Sans MT"/>
                <a:cs typeface="Gill Sans MT"/>
              </a:rPr>
              <a:t> </a:t>
            </a:r>
            <a:r>
              <a:rPr sz="780" b="1" spc="-78" dirty="0">
                <a:latin typeface="Gill Sans MT"/>
                <a:cs typeface="Gill Sans MT"/>
              </a:rPr>
              <a:t>CARROÇÁVEL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535531" y="4860473"/>
            <a:ext cx="356616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88" dirty="0">
                <a:latin typeface="Gill Sans MT"/>
                <a:cs typeface="Gill Sans MT"/>
              </a:rPr>
              <a:t>ÔNIBUS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656878" y="4860473"/>
            <a:ext cx="356616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88" dirty="0">
                <a:latin typeface="Gill Sans MT"/>
                <a:cs typeface="Gill Sans MT"/>
              </a:rPr>
              <a:t>ÔNIBUS</a:t>
            </a:r>
            <a:endParaRPr sz="780">
              <a:latin typeface="Gill Sans MT"/>
              <a:cs typeface="Gill Sans MT"/>
            </a:endParaRPr>
          </a:p>
        </p:txBody>
      </p:sp>
      <p:pic>
        <p:nvPicPr>
          <p:cNvPr id="31" name="Imagem 30">
            <a:extLst>
              <a:ext uri="{FF2B5EF4-FFF2-40B4-BE49-F238E27FC236}">
                <a16:creationId xmlns:a16="http://schemas.microsoft.com/office/drawing/2014/main" id="{F26B8205-8CCA-4016-B4BD-7C95C3579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27906" y="6220648"/>
            <a:ext cx="1336834" cy="548640"/>
          </a:xfrm>
          <a:prstGeom prst="rect">
            <a:avLst/>
          </a:prstGeom>
        </p:spPr>
      </p:pic>
      <p:pic>
        <p:nvPicPr>
          <p:cNvPr id="32" name="Imagem 31" descr="SISOUC - SP-Urbanismo | Cadastro de Usuário">
            <a:extLst>
              <a:ext uri="{FF2B5EF4-FFF2-40B4-BE49-F238E27FC236}">
                <a16:creationId xmlns:a16="http://schemas.microsoft.com/office/drawing/2014/main" id="{7899622C-4930-4EBD-9BEA-AEA3B1D4FB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8613" y="6179212"/>
            <a:ext cx="1440679" cy="420599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2475" y="553051"/>
            <a:ext cx="263270" cy="218008"/>
          </a:xfrm>
          <a:prstGeom prst="rect">
            <a:avLst/>
          </a:prstGeom>
          <a:solidFill>
            <a:srgbClr val="0B529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72"/>
              </a:lnSpc>
            </a:pPr>
            <a:r>
              <a:rPr sz="1440" b="1" spc="-16" dirty="0">
                <a:solidFill>
                  <a:srgbClr val="FFFFFF"/>
                </a:solidFill>
                <a:latin typeface="Gill Sans MT"/>
                <a:cs typeface="Gill Sans MT"/>
              </a:rPr>
              <a:t>08.</a:t>
            </a:r>
            <a:endParaRPr sz="1440">
              <a:latin typeface="Gill Sans MT"/>
              <a:cs typeface="Gill Sans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15453" y="553775"/>
            <a:ext cx="1935862" cy="218008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5340">
              <a:lnSpc>
                <a:spcPts val="1672"/>
              </a:lnSpc>
            </a:pPr>
            <a:r>
              <a:rPr sz="1440" spc="-126" dirty="0">
                <a:latin typeface="Gill Sans MT"/>
                <a:cs typeface="Gill Sans MT"/>
              </a:rPr>
              <a:t>PRAÇA</a:t>
            </a:r>
            <a:r>
              <a:rPr sz="1440" spc="-28" dirty="0">
                <a:latin typeface="Gill Sans MT"/>
                <a:cs typeface="Gill Sans MT"/>
              </a:rPr>
              <a:t> </a:t>
            </a:r>
            <a:r>
              <a:rPr sz="1440" spc="-108" dirty="0">
                <a:latin typeface="Gill Sans MT"/>
                <a:cs typeface="Gill Sans MT"/>
              </a:rPr>
              <a:t>JOÃO</a:t>
            </a:r>
            <a:r>
              <a:rPr sz="1440" spc="-28" dirty="0">
                <a:latin typeface="Gill Sans MT"/>
                <a:cs typeface="Gill Sans MT"/>
              </a:rPr>
              <a:t> </a:t>
            </a:r>
            <a:r>
              <a:rPr sz="1440" spc="-100" dirty="0">
                <a:latin typeface="Gill Sans MT"/>
                <a:cs typeface="Gill Sans MT"/>
              </a:rPr>
              <a:t>MENDES</a:t>
            </a:r>
            <a:endParaRPr sz="1440">
              <a:latin typeface="Gill Sans MT"/>
              <a:cs typeface="Gill Sans MT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89639" y="2212616"/>
            <a:ext cx="10144126" cy="3592068"/>
            <a:chOff x="633398" y="3116193"/>
            <a:chExt cx="16906875" cy="598678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90561" y="3428993"/>
              <a:ext cx="16840153" cy="4038591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3398" y="3116193"/>
              <a:ext cx="16906840" cy="452594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000447" y="7580109"/>
              <a:ext cx="15443200" cy="1517650"/>
            </a:xfrm>
            <a:custGeom>
              <a:avLst/>
              <a:gdLst/>
              <a:ahLst/>
              <a:cxnLst/>
              <a:rect l="l" t="t" r="r" b="b"/>
              <a:pathLst>
                <a:path w="15443200" h="1517650">
                  <a:moveTo>
                    <a:pt x="0" y="19174"/>
                  </a:moveTo>
                  <a:lnTo>
                    <a:pt x="0" y="1498471"/>
                  </a:lnTo>
                </a:path>
                <a:path w="15443200" h="1517650">
                  <a:moveTo>
                    <a:pt x="3670767" y="25524"/>
                  </a:moveTo>
                  <a:lnTo>
                    <a:pt x="3670767" y="515123"/>
                  </a:lnTo>
                </a:path>
                <a:path w="15443200" h="1517650">
                  <a:moveTo>
                    <a:pt x="10378704" y="38324"/>
                  </a:moveTo>
                  <a:lnTo>
                    <a:pt x="10378704" y="1517621"/>
                  </a:lnTo>
                </a:path>
                <a:path w="15443200" h="1517650">
                  <a:moveTo>
                    <a:pt x="15442993" y="38324"/>
                  </a:moveTo>
                  <a:lnTo>
                    <a:pt x="15442993" y="1517621"/>
                  </a:lnTo>
                </a:path>
                <a:path w="15443200" h="1517650">
                  <a:moveTo>
                    <a:pt x="14772795" y="38324"/>
                  </a:moveTo>
                  <a:lnTo>
                    <a:pt x="14772795" y="1517621"/>
                  </a:lnTo>
                </a:path>
                <a:path w="15443200" h="1517650">
                  <a:moveTo>
                    <a:pt x="4456291" y="25524"/>
                  </a:moveTo>
                  <a:lnTo>
                    <a:pt x="4456291" y="515123"/>
                  </a:lnTo>
                </a:path>
                <a:path w="15443200" h="1517650">
                  <a:moveTo>
                    <a:pt x="11191652" y="0"/>
                  </a:moveTo>
                  <a:lnTo>
                    <a:pt x="11191652" y="489599"/>
                  </a:lnTo>
                </a:path>
                <a:path w="15443200" h="1517650">
                  <a:moveTo>
                    <a:pt x="13964571" y="0"/>
                  </a:moveTo>
                  <a:lnTo>
                    <a:pt x="13964571" y="489599"/>
                  </a:lnTo>
                </a:path>
              </a:pathLst>
            </a:custGeom>
            <a:ln w="9524">
              <a:solidFill>
                <a:srgbClr val="595959"/>
              </a:solidFill>
            </a:ln>
          </p:spPr>
          <p:txBody>
            <a:bodyPr wrap="square" lIns="0" tIns="0" rIns="0" bIns="0" rtlCol="0"/>
            <a:lstStyle/>
            <a:p>
              <a:endParaRPr sz="1080"/>
            </a:p>
          </p:txBody>
        </p:sp>
        <p:sp>
          <p:nvSpPr>
            <p:cNvPr id="8" name="object 8"/>
            <p:cNvSpPr/>
            <p:nvPr/>
          </p:nvSpPr>
          <p:spPr>
            <a:xfrm>
              <a:off x="12979473" y="7580109"/>
              <a:ext cx="507365" cy="1479550"/>
            </a:xfrm>
            <a:custGeom>
              <a:avLst/>
              <a:gdLst/>
              <a:ahLst/>
              <a:cxnLst/>
              <a:rect l="l" t="t" r="r" b="b"/>
              <a:pathLst>
                <a:path w="507365" h="1479550">
                  <a:moveTo>
                    <a:pt x="0" y="375897"/>
                  </a:moveTo>
                  <a:lnTo>
                    <a:pt x="0" y="1479297"/>
                  </a:lnTo>
                </a:path>
                <a:path w="507365" h="1479550">
                  <a:moveTo>
                    <a:pt x="0" y="0"/>
                  </a:moveTo>
                  <a:lnTo>
                    <a:pt x="0" y="177777"/>
                  </a:lnTo>
                </a:path>
                <a:path w="507365" h="1479550">
                  <a:moveTo>
                    <a:pt x="507123" y="375897"/>
                  </a:moveTo>
                  <a:lnTo>
                    <a:pt x="507123" y="1479297"/>
                  </a:lnTo>
                </a:path>
                <a:path w="507365" h="1479550">
                  <a:moveTo>
                    <a:pt x="507123" y="0"/>
                  </a:moveTo>
                  <a:lnTo>
                    <a:pt x="507123" y="177777"/>
                  </a:lnTo>
                </a:path>
              </a:pathLst>
            </a:custGeom>
            <a:ln w="9524">
              <a:solidFill>
                <a:srgbClr val="595959"/>
              </a:solidFill>
            </a:ln>
          </p:spPr>
          <p:txBody>
            <a:bodyPr wrap="square" lIns="0" tIns="0" rIns="0" bIns="0" rtlCol="0"/>
            <a:lstStyle/>
            <a:p>
              <a:endParaRPr sz="1080"/>
            </a:p>
          </p:txBody>
        </p:sp>
        <p:sp>
          <p:nvSpPr>
            <p:cNvPr id="9" name="object 9"/>
            <p:cNvSpPr/>
            <p:nvPr/>
          </p:nvSpPr>
          <p:spPr>
            <a:xfrm>
              <a:off x="14210121" y="7580109"/>
              <a:ext cx="0" cy="490220"/>
            </a:xfrm>
            <a:custGeom>
              <a:avLst/>
              <a:gdLst/>
              <a:ahLst/>
              <a:cxnLst/>
              <a:rect l="l" t="t" r="r" b="b"/>
              <a:pathLst>
                <a:path h="490220">
                  <a:moveTo>
                    <a:pt x="0" y="0"/>
                  </a:moveTo>
                  <a:lnTo>
                    <a:pt x="0" y="489599"/>
                  </a:lnTo>
                </a:path>
              </a:pathLst>
            </a:custGeom>
            <a:ln w="9524">
              <a:solidFill>
                <a:srgbClr val="595959"/>
              </a:solidFill>
            </a:ln>
          </p:spPr>
          <p:txBody>
            <a:bodyPr wrap="square" lIns="0" tIns="0" rIns="0" bIns="0" rtlCol="0"/>
            <a:lstStyle/>
            <a:p>
              <a:endParaRPr sz="1080"/>
            </a:p>
          </p:txBody>
        </p:sp>
        <p:sp>
          <p:nvSpPr>
            <p:cNvPr id="10" name="object 10"/>
            <p:cNvSpPr/>
            <p:nvPr/>
          </p:nvSpPr>
          <p:spPr>
            <a:xfrm>
              <a:off x="12934261" y="7757887"/>
              <a:ext cx="607060" cy="198120"/>
            </a:xfrm>
            <a:custGeom>
              <a:avLst/>
              <a:gdLst/>
              <a:ahLst/>
              <a:cxnLst/>
              <a:rect l="l" t="t" r="r" b="b"/>
              <a:pathLst>
                <a:path w="607059" h="198120">
                  <a:moveTo>
                    <a:pt x="606767" y="198119"/>
                  </a:moveTo>
                  <a:lnTo>
                    <a:pt x="0" y="198119"/>
                  </a:lnTo>
                  <a:lnTo>
                    <a:pt x="0" y="0"/>
                  </a:lnTo>
                  <a:lnTo>
                    <a:pt x="606767" y="0"/>
                  </a:lnTo>
                  <a:lnTo>
                    <a:pt x="606767" y="198119"/>
                  </a:lnTo>
                  <a:close/>
                </a:path>
              </a:pathLst>
            </a:custGeom>
            <a:solidFill>
              <a:srgbClr val="EFEFEF"/>
            </a:solidFill>
          </p:spPr>
          <p:txBody>
            <a:bodyPr wrap="square" lIns="0" tIns="0" rIns="0" bIns="0" rtlCol="0"/>
            <a:lstStyle/>
            <a:p>
              <a:endParaRPr sz="1080"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117507" y="5181101"/>
            <a:ext cx="290322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6" dirty="0">
                <a:latin typeface="Gill Sans MT"/>
                <a:cs typeface="Gill Sans MT"/>
              </a:rPr>
              <a:t>14,95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34477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3,15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042655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3,20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568654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3,30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437961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2,00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804349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3,00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247832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3,10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718747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3,30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158973" y="5181101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2,69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15251" y="5181101"/>
            <a:ext cx="290322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6" dirty="0">
                <a:latin typeface="Gill Sans MT"/>
                <a:cs typeface="Gill Sans MT"/>
              </a:rPr>
              <a:t>23,96</a:t>
            </a:r>
            <a:endParaRPr sz="900">
              <a:latin typeface="Gill Sans MT"/>
              <a:cs typeface="Gill Sans MT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9541017" y="440191"/>
            <a:ext cx="1893952" cy="1326262"/>
            <a:chOff x="14885694" y="162152"/>
            <a:chExt cx="3156585" cy="2210435"/>
          </a:xfrm>
        </p:grpSpPr>
        <p:pic>
          <p:nvPicPr>
            <p:cNvPr id="22" name="object 2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885694" y="162152"/>
              <a:ext cx="3155993" cy="2210368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6771215" y="759598"/>
              <a:ext cx="48260" cy="1365885"/>
            </a:xfrm>
            <a:custGeom>
              <a:avLst/>
              <a:gdLst/>
              <a:ahLst/>
              <a:cxnLst/>
              <a:rect l="l" t="t" r="r" b="b"/>
              <a:pathLst>
                <a:path w="48259" h="1365885">
                  <a:moveTo>
                    <a:pt x="27499" y="7"/>
                  </a:moveTo>
                  <a:lnTo>
                    <a:pt x="48199" y="1365604"/>
                  </a:lnTo>
                </a:path>
                <a:path w="48259" h="1365885">
                  <a:moveTo>
                    <a:pt x="0" y="0"/>
                  </a:moveTo>
                  <a:lnTo>
                    <a:pt x="0" y="68699"/>
                  </a:lnTo>
                </a:path>
                <a:path w="48259" h="1365885">
                  <a:moveTo>
                    <a:pt x="21199" y="1296897"/>
                  </a:moveTo>
                  <a:lnTo>
                    <a:pt x="21199" y="1365597"/>
                  </a:lnTo>
                </a:path>
              </a:pathLst>
            </a:custGeom>
            <a:ln w="19049">
              <a:solidFill>
                <a:srgbClr val="315DDF"/>
              </a:solidFill>
            </a:ln>
          </p:spPr>
          <p:txBody>
            <a:bodyPr wrap="square" lIns="0" tIns="0" rIns="0" bIns="0" rtlCol="0"/>
            <a:lstStyle/>
            <a:p>
              <a:endParaRPr sz="1080"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7498897" y="4997633"/>
            <a:ext cx="356616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88" dirty="0">
                <a:latin typeface="Gill Sans MT"/>
                <a:cs typeface="Gill Sans MT"/>
              </a:rPr>
              <a:t>ÔNIBUS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656878" y="4997633"/>
            <a:ext cx="356616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88" dirty="0">
                <a:latin typeface="Gill Sans MT"/>
                <a:cs typeface="Gill Sans MT"/>
              </a:rPr>
              <a:t>ÔNIBUS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571491" y="4997633"/>
            <a:ext cx="169926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102" dirty="0">
                <a:latin typeface="Gill Sans MT"/>
                <a:cs typeface="Gill Sans MT"/>
              </a:rPr>
              <a:t>VLT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362536" y="4986050"/>
            <a:ext cx="379096" cy="127727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7620">
              <a:spcBef>
                <a:spcPts val="60"/>
              </a:spcBef>
            </a:pPr>
            <a:r>
              <a:rPr sz="780" b="1" spc="-18" dirty="0">
                <a:latin typeface="Gill Sans MT"/>
                <a:cs typeface="Gill Sans MT"/>
              </a:rPr>
              <a:t>JARDIM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275259" y="5786540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9,40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9254984" y="5446802"/>
            <a:ext cx="265176" cy="118872"/>
          </a:xfrm>
          <a:custGeom>
            <a:avLst/>
            <a:gdLst/>
            <a:ahLst/>
            <a:cxnLst/>
            <a:rect l="l" t="t" r="r" b="b"/>
            <a:pathLst>
              <a:path w="441959" h="198120">
                <a:moveTo>
                  <a:pt x="441797" y="198119"/>
                </a:moveTo>
                <a:lnTo>
                  <a:pt x="0" y="198119"/>
                </a:lnTo>
                <a:lnTo>
                  <a:pt x="0" y="0"/>
                </a:lnTo>
                <a:lnTo>
                  <a:pt x="441797" y="0"/>
                </a:lnTo>
                <a:lnTo>
                  <a:pt x="441797" y="198119"/>
                </a:lnTo>
                <a:close/>
              </a:path>
            </a:pathLst>
          </a:custGeom>
          <a:solidFill>
            <a:srgbClr val="EFEFEF"/>
          </a:solidFill>
        </p:spPr>
        <p:txBody>
          <a:bodyPr wrap="square" lIns="0" tIns="0" rIns="0" bIns="0" rtlCol="0"/>
          <a:lstStyle/>
          <a:p>
            <a:endParaRPr sz="1080"/>
          </a:p>
        </p:txBody>
      </p:sp>
      <p:sp>
        <p:nvSpPr>
          <p:cNvPr id="30" name="object 30"/>
          <p:cNvSpPr txBox="1"/>
          <p:nvPr/>
        </p:nvSpPr>
        <p:spPr>
          <a:xfrm>
            <a:off x="9247364" y="5435220"/>
            <a:ext cx="280416" cy="127727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7620">
              <a:spcBef>
                <a:spcPts val="60"/>
              </a:spcBef>
            </a:pPr>
            <a:r>
              <a:rPr sz="780" b="1" spc="-78" dirty="0">
                <a:latin typeface="Gill Sans MT"/>
                <a:cs typeface="Gill Sans MT"/>
              </a:rPr>
              <a:t>LEITO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9073535" y="5565673"/>
            <a:ext cx="628270" cy="118872"/>
          </a:xfrm>
          <a:custGeom>
            <a:avLst/>
            <a:gdLst/>
            <a:ahLst/>
            <a:cxnLst/>
            <a:rect l="l" t="t" r="r" b="b"/>
            <a:pathLst>
              <a:path w="1047115" h="198120">
                <a:moveTo>
                  <a:pt x="1046629" y="198119"/>
                </a:moveTo>
                <a:lnTo>
                  <a:pt x="0" y="198119"/>
                </a:lnTo>
                <a:lnTo>
                  <a:pt x="0" y="0"/>
                </a:lnTo>
                <a:lnTo>
                  <a:pt x="1046629" y="0"/>
                </a:lnTo>
                <a:lnTo>
                  <a:pt x="1046629" y="198119"/>
                </a:lnTo>
                <a:close/>
              </a:path>
            </a:pathLst>
          </a:custGeom>
          <a:solidFill>
            <a:srgbClr val="EFEFEF"/>
          </a:solidFill>
        </p:spPr>
        <p:txBody>
          <a:bodyPr wrap="square" lIns="0" tIns="0" rIns="0" bIns="0" rtlCol="0"/>
          <a:lstStyle/>
          <a:p>
            <a:endParaRPr sz="1080"/>
          </a:p>
        </p:txBody>
      </p:sp>
      <p:sp>
        <p:nvSpPr>
          <p:cNvPr id="32" name="object 32"/>
          <p:cNvSpPr txBox="1"/>
          <p:nvPr/>
        </p:nvSpPr>
        <p:spPr>
          <a:xfrm>
            <a:off x="9065915" y="5554092"/>
            <a:ext cx="642748" cy="127727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7620">
              <a:spcBef>
                <a:spcPts val="60"/>
              </a:spcBef>
            </a:pPr>
            <a:r>
              <a:rPr sz="780" b="1" spc="-76" dirty="0">
                <a:latin typeface="Gill Sans MT"/>
                <a:cs typeface="Gill Sans MT"/>
              </a:rPr>
              <a:t>CARROÇÁVEL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804858" y="5786615"/>
            <a:ext cx="224790" cy="128240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44"/>
              </a:lnSpc>
            </a:pPr>
            <a:r>
              <a:rPr sz="900" b="1" spc="-12" dirty="0">
                <a:latin typeface="Gill Sans MT"/>
                <a:cs typeface="Gill Sans MT"/>
              </a:rPr>
              <a:t>6,50</a:t>
            </a:r>
            <a:endParaRPr sz="900">
              <a:latin typeface="Gill Sans MT"/>
              <a:cs typeface="Gill Sans MT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7784588" y="5446985"/>
            <a:ext cx="265176" cy="118872"/>
          </a:xfrm>
          <a:custGeom>
            <a:avLst/>
            <a:gdLst/>
            <a:ahLst/>
            <a:cxnLst/>
            <a:rect l="l" t="t" r="r" b="b"/>
            <a:pathLst>
              <a:path w="441959" h="198120">
                <a:moveTo>
                  <a:pt x="441801" y="198119"/>
                </a:moveTo>
                <a:lnTo>
                  <a:pt x="0" y="198119"/>
                </a:lnTo>
                <a:lnTo>
                  <a:pt x="0" y="0"/>
                </a:lnTo>
                <a:lnTo>
                  <a:pt x="441801" y="0"/>
                </a:lnTo>
                <a:lnTo>
                  <a:pt x="441801" y="198119"/>
                </a:lnTo>
                <a:close/>
              </a:path>
            </a:pathLst>
          </a:custGeom>
          <a:solidFill>
            <a:srgbClr val="EFEFEF"/>
          </a:solidFill>
        </p:spPr>
        <p:txBody>
          <a:bodyPr wrap="square" lIns="0" tIns="0" rIns="0" bIns="0" rtlCol="0"/>
          <a:lstStyle/>
          <a:p>
            <a:endParaRPr sz="1080"/>
          </a:p>
        </p:txBody>
      </p:sp>
      <p:sp>
        <p:nvSpPr>
          <p:cNvPr id="35" name="object 35"/>
          <p:cNvSpPr txBox="1"/>
          <p:nvPr/>
        </p:nvSpPr>
        <p:spPr>
          <a:xfrm>
            <a:off x="7776968" y="5435402"/>
            <a:ext cx="280416" cy="127727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7620">
              <a:spcBef>
                <a:spcPts val="60"/>
              </a:spcBef>
            </a:pPr>
            <a:r>
              <a:rPr sz="780" b="1" spc="-78" dirty="0">
                <a:latin typeface="Gill Sans MT"/>
                <a:cs typeface="Gill Sans MT"/>
              </a:rPr>
              <a:t>LEITO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7603137" y="5565857"/>
            <a:ext cx="628270" cy="118872"/>
          </a:xfrm>
          <a:custGeom>
            <a:avLst/>
            <a:gdLst/>
            <a:ahLst/>
            <a:cxnLst/>
            <a:rect l="l" t="t" r="r" b="b"/>
            <a:pathLst>
              <a:path w="1047115" h="198120">
                <a:moveTo>
                  <a:pt x="1046627" y="198119"/>
                </a:moveTo>
                <a:lnTo>
                  <a:pt x="0" y="198119"/>
                </a:lnTo>
                <a:lnTo>
                  <a:pt x="0" y="0"/>
                </a:lnTo>
                <a:lnTo>
                  <a:pt x="1046627" y="0"/>
                </a:lnTo>
                <a:lnTo>
                  <a:pt x="1046627" y="198119"/>
                </a:lnTo>
                <a:close/>
              </a:path>
            </a:pathLst>
          </a:custGeom>
          <a:solidFill>
            <a:srgbClr val="EFEFEF"/>
          </a:solidFill>
        </p:spPr>
        <p:txBody>
          <a:bodyPr wrap="square" lIns="0" tIns="0" rIns="0" bIns="0" rtlCol="0"/>
          <a:lstStyle/>
          <a:p>
            <a:endParaRPr sz="1080"/>
          </a:p>
        </p:txBody>
      </p:sp>
      <p:sp>
        <p:nvSpPr>
          <p:cNvPr id="37" name="object 37"/>
          <p:cNvSpPr txBox="1"/>
          <p:nvPr/>
        </p:nvSpPr>
        <p:spPr>
          <a:xfrm>
            <a:off x="7595518" y="5554274"/>
            <a:ext cx="642748" cy="127727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7620">
              <a:spcBef>
                <a:spcPts val="60"/>
              </a:spcBef>
            </a:pPr>
            <a:r>
              <a:rPr sz="780" b="1" spc="-76" dirty="0">
                <a:latin typeface="Gill Sans MT"/>
                <a:cs typeface="Gill Sans MT"/>
              </a:rPr>
              <a:t>CARROÇÁVEL</a:t>
            </a:r>
            <a:endParaRPr sz="780">
              <a:latin typeface="Gill Sans MT"/>
              <a:cs typeface="Gill Sans M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064527" y="4997907"/>
            <a:ext cx="1204722" cy="115416"/>
          </a:xfrm>
          <a:prstGeom prst="rect">
            <a:avLst/>
          </a:prstGeom>
          <a:solidFill>
            <a:srgbClr val="EFEFE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6"/>
              </a:lnSpc>
            </a:pPr>
            <a:r>
              <a:rPr sz="780" b="1" spc="-72" dirty="0">
                <a:latin typeface="Gill Sans MT"/>
                <a:cs typeface="Gill Sans MT"/>
              </a:rPr>
              <a:t>PRAÇA</a:t>
            </a:r>
            <a:r>
              <a:rPr sz="780" b="1" spc="-10" dirty="0">
                <a:latin typeface="Gill Sans MT"/>
                <a:cs typeface="Gill Sans MT"/>
              </a:rPr>
              <a:t> </a:t>
            </a:r>
            <a:r>
              <a:rPr sz="780" b="1" spc="-52" dirty="0">
                <a:latin typeface="Gill Sans MT"/>
                <a:cs typeface="Gill Sans MT"/>
              </a:rPr>
              <a:t>DR.</a:t>
            </a:r>
            <a:r>
              <a:rPr sz="780" b="1" spc="-6" dirty="0">
                <a:latin typeface="Gill Sans MT"/>
                <a:cs typeface="Gill Sans MT"/>
              </a:rPr>
              <a:t> </a:t>
            </a:r>
            <a:r>
              <a:rPr sz="780" b="1" spc="-60" dirty="0">
                <a:latin typeface="Gill Sans MT"/>
                <a:cs typeface="Gill Sans MT"/>
              </a:rPr>
              <a:t>JOÃO</a:t>
            </a:r>
            <a:r>
              <a:rPr sz="780" b="1" spc="-6" dirty="0">
                <a:latin typeface="Gill Sans MT"/>
                <a:cs typeface="Gill Sans MT"/>
              </a:rPr>
              <a:t> </a:t>
            </a:r>
            <a:r>
              <a:rPr sz="780" b="1" spc="-54" dirty="0">
                <a:latin typeface="Gill Sans MT"/>
                <a:cs typeface="Gill Sans MT"/>
              </a:rPr>
              <a:t>MENDES</a:t>
            </a:r>
            <a:endParaRPr sz="780">
              <a:latin typeface="Gill Sans MT"/>
              <a:cs typeface="Gill Sans MT"/>
            </a:endParaRPr>
          </a:p>
        </p:txBody>
      </p:sp>
      <p:pic>
        <p:nvPicPr>
          <p:cNvPr id="39" name="object 3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370614" y="4306208"/>
            <a:ext cx="36614" cy="161490"/>
          </a:xfrm>
          <a:prstGeom prst="rect">
            <a:avLst/>
          </a:prstGeom>
        </p:spPr>
      </p:pic>
      <p:pic>
        <p:nvPicPr>
          <p:cNvPr id="40" name="Imagem 39">
            <a:extLst>
              <a:ext uri="{FF2B5EF4-FFF2-40B4-BE49-F238E27FC236}">
                <a16:creationId xmlns:a16="http://schemas.microsoft.com/office/drawing/2014/main" id="{64A4EE52-704E-4952-B5EA-D27A17E834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27906" y="6220648"/>
            <a:ext cx="1336834" cy="548640"/>
          </a:xfrm>
          <a:prstGeom prst="rect">
            <a:avLst/>
          </a:prstGeom>
        </p:spPr>
      </p:pic>
      <p:pic>
        <p:nvPicPr>
          <p:cNvPr id="41" name="Imagem 40" descr="SISOUC - SP-Urbanismo | Cadastro de Usuário">
            <a:extLst>
              <a:ext uri="{FF2B5EF4-FFF2-40B4-BE49-F238E27FC236}">
                <a16:creationId xmlns:a16="http://schemas.microsoft.com/office/drawing/2014/main" id="{62CD9D70-8B9A-49A0-B58F-7CD2258913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48613" y="6179212"/>
            <a:ext cx="1440679" cy="420599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A0FC96C-040E-517F-FAEC-7585EEAF60E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04" t="16449"/>
          <a:stretch/>
        </p:blipFill>
        <p:spPr>
          <a:xfrm>
            <a:off x="609601" y="0"/>
            <a:ext cx="10972799" cy="6858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C05A8ADB-E4E7-4A66-AAF7-34D33B626B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16" t="90906" r="75588" b="581"/>
          <a:stretch/>
        </p:blipFill>
        <p:spPr>
          <a:xfrm>
            <a:off x="2212489" y="5898441"/>
            <a:ext cx="1118796" cy="484093"/>
          </a:xfrm>
          <a:prstGeom prst="rect">
            <a:avLst/>
          </a:prstGeom>
        </p:spPr>
      </p:pic>
      <p:pic>
        <p:nvPicPr>
          <p:cNvPr id="6" name="Imagem 5" descr="Interface gráfica do usuário, Texto&#10;&#10;Descrição gerada automaticamente">
            <a:extLst>
              <a:ext uri="{FF2B5EF4-FFF2-40B4-BE49-F238E27FC236}">
                <a16:creationId xmlns:a16="http://schemas.microsoft.com/office/drawing/2014/main" id="{A4269F08-97CA-15AC-6217-B782616580D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1693" y="-93625"/>
            <a:ext cx="1660708" cy="1299637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3BBDE2D9-3F2C-31D0-4302-076A7F47DB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0381" y="106523"/>
            <a:ext cx="1601312" cy="579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0974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29DE723-94E9-16F9-74DA-3CA2BF5DBE2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04" t="16946"/>
          <a:stretch/>
        </p:blipFill>
        <p:spPr>
          <a:xfrm>
            <a:off x="609601" y="40790"/>
            <a:ext cx="10972799" cy="6817210"/>
          </a:xfrm>
          <a:prstGeom prst="rect">
            <a:avLst/>
          </a:prstGeom>
        </p:spPr>
      </p:pic>
      <p:pic>
        <p:nvPicPr>
          <p:cNvPr id="6" name="Imagem 5" descr="Interface gráfica do usuário, Texto&#10;&#10;Descrição gerada automaticamente">
            <a:extLst>
              <a:ext uri="{FF2B5EF4-FFF2-40B4-BE49-F238E27FC236}">
                <a16:creationId xmlns:a16="http://schemas.microsoft.com/office/drawing/2014/main" id="{34DB26C2-E44D-34CB-01B2-E2E38A32D0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1693" y="-93625"/>
            <a:ext cx="1660708" cy="1299637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34A98CB-059B-9545-4002-88AABD2DAA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0381" y="106523"/>
            <a:ext cx="1601312" cy="579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3062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tângulo 61">
            <a:extLst>
              <a:ext uri="{FF2B5EF4-FFF2-40B4-BE49-F238E27FC236}">
                <a16:creationId xmlns:a16="http://schemas.microsoft.com/office/drawing/2014/main" id="{DBA91B98-443C-1A11-3902-D20A44B8F2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9588"/>
          </a:xfrm>
          <a:prstGeom prst="rect">
            <a:avLst/>
          </a:prstGeom>
          <a:solidFill>
            <a:srgbClr val="00837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>
              <a:latin typeface="Roboto" panose="02000000000000000000" pitchFamily="2" charset="0"/>
            </a:endParaRPr>
          </a:p>
        </p:txBody>
      </p:sp>
      <p:sp>
        <p:nvSpPr>
          <p:cNvPr id="24579" name="CaixaDeTexto 5">
            <a:extLst>
              <a:ext uri="{FF2B5EF4-FFF2-40B4-BE49-F238E27FC236}">
                <a16:creationId xmlns:a16="http://schemas.microsoft.com/office/drawing/2014/main" id="{7099B115-47F0-2AAA-770A-2D966F21A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188" y="142875"/>
            <a:ext cx="5724525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1100" b="1" dirty="0">
                <a:solidFill>
                  <a:schemeClr val="bg1"/>
                </a:solidFill>
                <a:latin typeface="Montserrat" panose="00000500000000000000" pitchFamily="2" charset="0"/>
              </a:rPr>
              <a:t>[Nova frente urbana]</a:t>
            </a:r>
          </a:p>
          <a:p>
            <a:pPr>
              <a:spcBef>
                <a:spcPct val="0"/>
              </a:spcBef>
              <a:buFontTx/>
              <a:buNone/>
            </a:pPr>
            <a:endParaRPr lang="pt-BR" altLang="pt-BR" sz="1100" b="1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pt-BR" altLang="pt-BR" sz="2800" b="1" dirty="0">
                <a:solidFill>
                  <a:schemeClr val="bg1"/>
                </a:solidFill>
                <a:latin typeface="Montserrat" panose="00000500000000000000" pitchFamily="2" charset="0"/>
              </a:rPr>
              <a:t>BOULEVARD MARQUÊS DE SÃO VICENTE</a:t>
            </a:r>
          </a:p>
          <a:p>
            <a:pPr>
              <a:spcBef>
                <a:spcPct val="0"/>
              </a:spcBef>
              <a:buFontTx/>
              <a:buNone/>
            </a:pPr>
            <a:endParaRPr lang="pt-BR" altLang="pt-BR" sz="2800" b="1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597252E1-F206-CB75-6154-622240183B4B}"/>
              </a:ext>
            </a:extLst>
          </p:cNvPr>
          <p:cNvSpPr txBox="1"/>
          <p:nvPr/>
        </p:nvSpPr>
        <p:spPr>
          <a:xfrm>
            <a:off x="3359150" y="3608388"/>
            <a:ext cx="2736850" cy="2124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Fluidez do tráfego  </a:t>
            </a:r>
            <a:r>
              <a:rPr lang="pt-BR" sz="1100" b="1" dirty="0">
                <a:solidFill>
                  <a:schemeClr val="accent6">
                    <a:lumMod val="75000"/>
                  </a:schemeClr>
                </a:solidFill>
                <a:latin typeface="Montserrat" pitchFamily="2" charset="0"/>
              </a:rPr>
              <a:t>✓</a:t>
            </a:r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 </a:t>
            </a:r>
          </a:p>
          <a:p>
            <a:pPr>
              <a:defRPr/>
            </a:pP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Mobilidade </a:t>
            </a:r>
            <a:r>
              <a:rPr lang="pt-BR" sz="1100" b="1" dirty="0">
                <a:solidFill>
                  <a:schemeClr val="accent6">
                    <a:lumMod val="75000"/>
                  </a:schemeClr>
                </a:solidFill>
                <a:latin typeface="Montserrat" pitchFamily="2" charset="0"/>
              </a:rPr>
              <a:t>✓</a:t>
            </a: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Drenagem sustentável </a:t>
            </a:r>
            <a:r>
              <a:rPr lang="pt-BR" sz="1100" b="1" dirty="0">
                <a:solidFill>
                  <a:schemeClr val="accent6">
                    <a:lumMod val="75000"/>
                  </a:schemeClr>
                </a:solidFill>
                <a:latin typeface="Montserrat" pitchFamily="2" charset="0"/>
              </a:rPr>
              <a:t>✓</a:t>
            </a: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endParaRPr lang="pt-BR" sz="1100" dirty="0">
              <a:solidFill>
                <a:schemeClr val="bg1"/>
              </a:solidFill>
              <a:latin typeface="Montserrat" pitchFamily="2" charset="0"/>
            </a:endParaRPr>
          </a:p>
          <a:p>
            <a:pPr>
              <a:defRPr/>
            </a:pPr>
            <a:r>
              <a:rPr lang="pt-BR" sz="1100" dirty="0">
                <a:solidFill>
                  <a:schemeClr val="bg1"/>
                </a:solidFill>
                <a:latin typeface="Montserrat" pitchFamily="2" charset="0"/>
              </a:rPr>
              <a:t>Arborização urbana </a:t>
            </a:r>
            <a:r>
              <a:rPr lang="pt-BR" sz="1100" b="1" dirty="0">
                <a:solidFill>
                  <a:schemeClr val="accent6">
                    <a:lumMod val="75000"/>
                  </a:schemeClr>
                </a:solidFill>
                <a:latin typeface="Montserrat" pitchFamily="2" charset="0"/>
              </a:rPr>
              <a:t>✓</a:t>
            </a:r>
          </a:p>
          <a:p>
            <a:pPr>
              <a:defRPr/>
            </a:pPr>
            <a:endParaRPr lang="pt-BR" sz="1100" b="1" dirty="0">
              <a:solidFill>
                <a:schemeClr val="accent6">
                  <a:lumMod val="75000"/>
                </a:schemeClr>
              </a:solidFill>
              <a:latin typeface="Montserrat" pitchFamily="2" charset="0"/>
            </a:endParaRPr>
          </a:p>
          <a:p>
            <a:pPr>
              <a:defRPr/>
            </a:pPr>
            <a:endParaRPr lang="pt-BR" sz="1100" b="1" dirty="0">
              <a:solidFill>
                <a:schemeClr val="accent6">
                  <a:lumMod val="75000"/>
                </a:schemeClr>
              </a:solidFill>
              <a:latin typeface="Montserrat" pitchFamily="2" charset="0"/>
            </a:endParaRPr>
          </a:p>
          <a:p>
            <a:pPr>
              <a:defRPr/>
            </a:pPr>
            <a:endParaRPr lang="pt-BR" sz="1100" b="1" dirty="0">
              <a:solidFill>
                <a:schemeClr val="accent6">
                  <a:lumMod val="75000"/>
                </a:schemeClr>
              </a:solidFill>
              <a:latin typeface="Montserrat" pitchFamily="2" charset="0"/>
            </a:endParaRPr>
          </a:p>
        </p:txBody>
      </p:sp>
      <p:sp>
        <p:nvSpPr>
          <p:cNvPr id="24581" name="CaixaDeTexto 10">
            <a:extLst>
              <a:ext uri="{FF2B5EF4-FFF2-40B4-BE49-F238E27FC236}">
                <a16:creationId xmlns:a16="http://schemas.microsoft.com/office/drawing/2014/main" id="{1F9F9B22-9B33-C4DF-620C-C6C7A55859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238" y="3797300"/>
            <a:ext cx="2735262" cy="318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900" i="1" dirty="0">
                <a:solidFill>
                  <a:schemeClr val="bg1"/>
                </a:solidFill>
                <a:latin typeface="Montserrat" panose="00000500000000000000" pitchFamily="2" charset="0"/>
              </a:rPr>
              <a:t>Descrição</a:t>
            </a:r>
          </a:p>
          <a:p>
            <a:pPr>
              <a:spcBef>
                <a:spcPct val="0"/>
              </a:spcBef>
              <a:buFontTx/>
              <a:buNone/>
            </a:pPr>
            <a:endParaRPr lang="pt-BR" altLang="pt-BR" sz="900" i="1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 algn="just">
              <a:spcBef>
                <a:spcPct val="0"/>
              </a:spcBef>
              <a:buFontTx/>
              <a:buNone/>
            </a:pPr>
            <a:r>
              <a:rPr lang="pt-BR" altLang="pt-BR" sz="1000" dirty="0">
                <a:solidFill>
                  <a:schemeClr val="bg1"/>
                </a:solidFill>
                <a:latin typeface="Montserrat" panose="00000500000000000000" pitchFamily="2" charset="0"/>
              </a:rPr>
              <a:t>O Boulevard Marquês de São Vicente será uma obra estrutural para a cidade de São Paulo. São 6,9 km de extensão, com largura variando entre 38 e 44m.  A nova via paralela à marginal Tietê será um modelo de referência pela forma como integra em seu desenho: melhorias de mobilidade e provisão de espaços de lazer; drenagem sustentável associada ao sistema convencional; mitigação e adaptação do espaço urbano frente às mudanças climáticas. </a:t>
            </a:r>
            <a:r>
              <a:rPr lang="pt-BR" altLang="pt-BR" sz="1000" b="1" dirty="0">
                <a:solidFill>
                  <a:schemeClr val="bg1"/>
                </a:solidFill>
                <a:latin typeface="Montserrat" panose="00000500000000000000" pitchFamily="2" charset="0"/>
              </a:rPr>
              <a:t>Por fim, será a obra que permitirá a desativação do Elevado Presidente João Goulart (Minhocão).</a:t>
            </a:r>
          </a:p>
          <a:p>
            <a:pPr>
              <a:spcBef>
                <a:spcPct val="0"/>
              </a:spcBef>
              <a:buFontTx/>
              <a:buNone/>
            </a:pPr>
            <a:endParaRPr lang="pt-BR" altLang="pt-BR" sz="1100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pt-BR" altLang="pt-BR" sz="1100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pt-BR" altLang="pt-BR" sz="1100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pic>
        <p:nvPicPr>
          <p:cNvPr id="24582" name="Imagem 22">
            <a:extLst>
              <a:ext uri="{FF2B5EF4-FFF2-40B4-BE49-F238E27FC236}">
                <a16:creationId xmlns:a16="http://schemas.microsoft.com/office/drawing/2014/main" id="{CFDAA531-93FE-105F-5C17-0352055F72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28" t="32469" r="35068" b="30740"/>
          <a:stretch>
            <a:fillRect/>
          </a:stretch>
        </p:blipFill>
        <p:spPr bwMode="auto">
          <a:xfrm>
            <a:off x="3073400" y="4910138"/>
            <a:ext cx="257175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3" name="Imagem 21">
            <a:extLst>
              <a:ext uri="{FF2B5EF4-FFF2-40B4-BE49-F238E27FC236}">
                <a16:creationId xmlns:a16="http://schemas.microsoft.com/office/drawing/2014/main" id="{7647C7C6-A24B-A483-86E0-2FBB3B488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53"/>
          <a:stretch>
            <a:fillRect/>
          </a:stretch>
        </p:blipFill>
        <p:spPr bwMode="auto">
          <a:xfrm>
            <a:off x="6086475" y="0"/>
            <a:ext cx="610552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Imagem 3">
            <a:extLst>
              <a:ext uri="{FF2B5EF4-FFF2-40B4-BE49-F238E27FC236}">
                <a16:creationId xmlns:a16="http://schemas.microsoft.com/office/drawing/2014/main" id="{B5ABA5AB-6B6F-C3A9-C9D6-767D656D3B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775" y="4229100"/>
            <a:ext cx="333375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5" name="Imagem 14">
            <a:extLst>
              <a:ext uri="{FF2B5EF4-FFF2-40B4-BE49-F238E27FC236}">
                <a16:creationId xmlns:a16="http://schemas.microsoft.com/office/drawing/2014/main" id="{0AF3EDB4-E57A-7FF3-8C91-8AC07576B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51" t="40433" r="22249" b="37640"/>
          <a:stretch>
            <a:fillRect/>
          </a:stretch>
        </p:blipFill>
        <p:spPr bwMode="auto">
          <a:xfrm>
            <a:off x="3006725" y="4008438"/>
            <a:ext cx="377825" cy="157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6" name="Imagem 24">
            <a:extLst>
              <a:ext uri="{FF2B5EF4-FFF2-40B4-BE49-F238E27FC236}">
                <a16:creationId xmlns:a16="http://schemas.microsoft.com/office/drawing/2014/main" id="{CFCB30A7-9771-BE06-CB05-FF9461DC7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4618038"/>
            <a:ext cx="257175" cy="26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7" name="Conector reto 46">
            <a:extLst>
              <a:ext uri="{FF2B5EF4-FFF2-40B4-BE49-F238E27FC236}">
                <a16:creationId xmlns:a16="http://schemas.microsoft.com/office/drawing/2014/main" id="{EEF78B47-D1F3-3101-FC7C-CA0F84FD94D8}"/>
              </a:ext>
            </a:extLst>
          </p:cNvPr>
          <p:cNvCxnSpPr/>
          <p:nvPr/>
        </p:nvCxnSpPr>
        <p:spPr>
          <a:xfrm>
            <a:off x="6096000" y="0"/>
            <a:ext cx="0" cy="685800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8" name="Imagem 18">
            <a:extLst>
              <a:ext uri="{FF2B5EF4-FFF2-40B4-BE49-F238E27FC236}">
                <a16:creationId xmlns:a16="http://schemas.microsoft.com/office/drawing/2014/main" id="{D9D4A9DA-E728-4801-4899-567E7975F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3" b="5312"/>
          <a:stretch>
            <a:fillRect/>
          </a:stretch>
        </p:blipFill>
        <p:spPr bwMode="auto">
          <a:xfrm>
            <a:off x="6096000" y="5246688"/>
            <a:ext cx="1081088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9" name="CaixaDeTexto 47">
            <a:extLst>
              <a:ext uri="{FF2B5EF4-FFF2-40B4-BE49-F238E27FC236}">
                <a16:creationId xmlns:a16="http://schemas.microsoft.com/office/drawing/2014/main" id="{1793E101-AC69-F27D-9C93-3F60F2690C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4878388"/>
            <a:ext cx="1260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600">
                <a:solidFill>
                  <a:schemeClr val="bg1"/>
                </a:solidFill>
                <a:latin typeface="Montserrat" panose="00000500000000000000" pitchFamily="2" charset="0"/>
              </a:rPr>
              <a:t>Localização: Lapa, Barra Funda, Santa Cecilia, Bom Retiro, Pari, Belém, Tatuapé</a:t>
            </a:r>
          </a:p>
        </p:txBody>
      </p:sp>
      <p:pic>
        <p:nvPicPr>
          <p:cNvPr id="24590" name="Imagem 5">
            <a:extLst>
              <a:ext uri="{FF2B5EF4-FFF2-40B4-BE49-F238E27FC236}">
                <a16:creationId xmlns:a16="http://schemas.microsoft.com/office/drawing/2014/main" id="{179D3FD1-EDD6-3B2D-FE05-B967D5D0E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4" b="-2"/>
          <a:stretch>
            <a:fillRect/>
          </a:stretch>
        </p:blipFill>
        <p:spPr bwMode="auto">
          <a:xfrm>
            <a:off x="10956925" y="6334125"/>
            <a:ext cx="1079500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4591" name="Agrupar 48">
            <a:extLst>
              <a:ext uri="{FF2B5EF4-FFF2-40B4-BE49-F238E27FC236}">
                <a16:creationId xmlns:a16="http://schemas.microsoft.com/office/drawing/2014/main" id="{2C7E9B59-84DD-6B3E-B6F4-935DA7B4DE8B}"/>
              </a:ext>
            </a:extLst>
          </p:cNvPr>
          <p:cNvGrpSpPr>
            <a:grpSpLocks/>
          </p:cNvGrpSpPr>
          <p:nvPr/>
        </p:nvGrpSpPr>
        <p:grpSpPr bwMode="auto">
          <a:xfrm>
            <a:off x="293688" y="1725613"/>
            <a:ext cx="1019175" cy="830262"/>
            <a:chOff x="1766239" y="1841909"/>
            <a:chExt cx="1019447" cy="830997"/>
          </a:xfrm>
        </p:grpSpPr>
        <p:sp>
          <p:nvSpPr>
            <p:cNvPr id="24615" name="CaixaDeTexto 49">
              <a:extLst>
                <a:ext uri="{FF2B5EF4-FFF2-40B4-BE49-F238E27FC236}">
                  <a16:creationId xmlns:a16="http://schemas.microsoft.com/office/drawing/2014/main" id="{1CEBB695-721D-5F17-8251-30F459E096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5619" y="1841909"/>
              <a:ext cx="467129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pt-BR" altLang="pt-BR" sz="4800">
                  <a:solidFill>
                    <a:schemeClr val="bg1"/>
                  </a:solidFill>
                  <a:latin typeface="Montserrat" panose="00000500000000000000" pitchFamily="2" charset="0"/>
                </a:rPr>
                <a:t>[</a:t>
              </a:r>
            </a:p>
          </p:txBody>
        </p:sp>
        <p:sp>
          <p:nvSpPr>
            <p:cNvPr id="24616" name="CaixaDeTexto 50">
              <a:extLst>
                <a:ext uri="{FF2B5EF4-FFF2-40B4-BE49-F238E27FC236}">
                  <a16:creationId xmlns:a16="http://schemas.microsoft.com/office/drawing/2014/main" id="{8D8D6149-C872-0787-80D4-C6A7DB15AE8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18557" y="1841909"/>
              <a:ext cx="467129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pt-BR" altLang="pt-BR" sz="4800">
                  <a:solidFill>
                    <a:schemeClr val="bg1"/>
                  </a:solidFill>
                  <a:latin typeface="Montserrat" panose="00000500000000000000" pitchFamily="2" charset="0"/>
                </a:rPr>
                <a:t>]</a:t>
              </a:r>
            </a:p>
          </p:txBody>
        </p:sp>
        <p:sp>
          <p:nvSpPr>
            <p:cNvPr id="52" name="CaixaDeTexto 51">
              <a:extLst>
                <a:ext uri="{FF2B5EF4-FFF2-40B4-BE49-F238E27FC236}">
                  <a16:creationId xmlns:a16="http://schemas.microsoft.com/office/drawing/2014/main" id="{1AB88E4F-2044-AD08-094D-505B21BFF60A}"/>
                </a:ext>
              </a:extLst>
            </p:cNvPr>
            <p:cNvSpPr txBox="1"/>
            <p:nvPr/>
          </p:nvSpPr>
          <p:spPr>
            <a:xfrm>
              <a:off x="1939322" y="2003977"/>
              <a:ext cx="627230" cy="2542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pt-BR" sz="1050" b="1" dirty="0">
                  <a:solidFill>
                    <a:schemeClr val="bg1"/>
                  </a:solidFill>
                  <a:latin typeface="Montserrat" pitchFamily="2" charset="0"/>
                </a:rPr>
                <a:t>META</a:t>
              </a:r>
              <a:endParaRPr lang="pt-BR" b="1" dirty="0">
                <a:solidFill>
                  <a:schemeClr val="bg1"/>
                </a:solidFill>
                <a:latin typeface="Montserrat" pitchFamily="2" charset="0"/>
              </a:endParaRPr>
            </a:p>
          </p:txBody>
        </p:sp>
        <p:sp>
          <p:nvSpPr>
            <p:cNvPr id="24618" name="CaixaDeTexto 52">
              <a:extLst>
                <a:ext uri="{FF2B5EF4-FFF2-40B4-BE49-F238E27FC236}">
                  <a16:creationId xmlns:a16="http://schemas.microsoft.com/office/drawing/2014/main" id="{781154AC-0D2A-4F17-3C40-038313AAAF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66239" y="2119926"/>
              <a:ext cx="830181" cy="4928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pt-BR" altLang="pt-BR" sz="2600" b="1" dirty="0">
                  <a:solidFill>
                    <a:schemeClr val="bg1"/>
                  </a:solidFill>
                  <a:latin typeface="Montserrat" panose="00000500000000000000" pitchFamily="2" charset="0"/>
                </a:rPr>
                <a:t> 44</a:t>
              </a:r>
              <a:endParaRPr lang="pt-BR" altLang="pt-BR" sz="2600" dirty="0"/>
            </a:p>
          </p:txBody>
        </p:sp>
      </p:grpSp>
      <p:pic>
        <p:nvPicPr>
          <p:cNvPr id="24592" name="Imagem 53">
            <a:extLst>
              <a:ext uri="{FF2B5EF4-FFF2-40B4-BE49-F238E27FC236}">
                <a16:creationId xmlns:a16="http://schemas.microsoft.com/office/drawing/2014/main" id="{55A875D1-E3E6-2490-379E-BB7F348D2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67" t="16805" r="18748" b="31129"/>
          <a:stretch>
            <a:fillRect/>
          </a:stretch>
        </p:blipFill>
        <p:spPr bwMode="auto">
          <a:xfrm>
            <a:off x="7369175" y="3608388"/>
            <a:ext cx="4822825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96" name="CaixaDeTexto 62">
            <a:extLst>
              <a:ext uri="{FF2B5EF4-FFF2-40B4-BE49-F238E27FC236}">
                <a16:creationId xmlns:a16="http://schemas.microsoft.com/office/drawing/2014/main" id="{970C274A-3DF6-9504-4C05-0FF1A2D0C7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8080" y="1805159"/>
            <a:ext cx="466963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1100" dirty="0">
                <a:solidFill>
                  <a:schemeClr val="bg1"/>
                </a:solidFill>
                <a:latin typeface="Montserrat" panose="00000500000000000000" pitchFamily="2" charset="0"/>
              </a:rPr>
              <a:t>Iniciar as obras de prolongamento da Avenida Marquês de São Vicente (</a:t>
            </a:r>
            <a:r>
              <a:rPr lang="pt-BR" altLang="pt-BR" sz="1100" b="1" dirty="0">
                <a:solidFill>
                  <a:schemeClr val="bg1"/>
                </a:solidFill>
                <a:latin typeface="Montserrat" panose="00000500000000000000" pitchFamily="2" charset="0"/>
              </a:rPr>
              <a:t>novo Boulevard Marquês de São Vicente</a:t>
            </a:r>
            <a:r>
              <a:rPr lang="pt-BR" altLang="pt-BR" sz="1100" dirty="0">
                <a:solidFill>
                  <a:schemeClr val="bg1"/>
                </a:solidFill>
                <a:latin typeface="Montserrat" panose="00000500000000000000" pitchFamily="2" charset="0"/>
              </a:rPr>
              <a:t>), melhorando a mobilidade no centro expandido e conectando-o à Zona Leste.</a:t>
            </a:r>
            <a:endParaRPr lang="pt-BR" altLang="pt-BR" sz="1800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1E3F046F-3A4A-277B-1D02-3DA98D725DDA}"/>
              </a:ext>
            </a:extLst>
          </p:cNvPr>
          <p:cNvGrpSpPr/>
          <p:nvPr/>
        </p:nvGrpSpPr>
        <p:grpSpPr>
          <a:xfrm>
            <a:off x="87494" y="3092286"/>
            <a:ext cx="5851162" cy="333485"/>
            <a:chOff x="192088" y="3098801"/>
            <a:chExt cx="5851162" cy="333485"/>
          </a:xfrm>
        </p:grpSpPr>
        <p:pic>
          <p:nvPicPr>
            <p:cNvPr id="3" name="Imagem 2">
              <a:extLst>
                <a:ext uri="{FF2B5EF4-FFF2-40B4-BE49-F238E27FC236}">
                  <a16:creationId xmlns:a16="http://schemas.microsoft.com/office/drawing/2014/main" id="{F8C9454A-0141-8A84-38E5-0415D8924C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088" y="3105152"/>
              <a:ext cx="323848" cy="323848"/>
            </a:xfrm>
            <a:prstGeom prst="rect">
              <a:avLst/>
            </a:prstGeom>
          </p:spPr>
        </p:pic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9A9872F8-F4D2-12A7-666C-6E0D75A9CD6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790" y="3105152"/>
              <a:ext cx="323848" cy="323848"/>
            </a:xfrm>
            <a:prstGeom prst="rect">
              <a:avLst/>
            </a:prstGeom>
          </p:spPr>
        </p:pic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F453348E-0A62-7EC9-443B-A8DBAE4EB4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4627" y="3105153"/>
              <a:ext cx="323848" cy="323848"/>
            </a:xfrm>
            <a:prstGeom prst="rect">
              <a:avLst/>
            </a:prstGeom>
          </p:spPr>
        </p:pic>
        <p:pic>
          <p:nvPicPr>
            <p:cNvPr id="6" name="Imagem 5">
              <a:extLst>
                <a:ext uri="{FF2B5EF4-FFF2-40B4-BE49-F238E27FC236}">
                  <a16:creationId xmlns:a16="http://schemas.microsoft.com/office/drawing/2014/main" id="{6CED56A7-0EFB-526C-9D8B-39B070263ADF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16657" y="3105152"/>
              <a:ext cx="323848" cy="323848"/>
            </a:xfrm>
            <a:prstGeom prst="rect">
              <a:avLst/>
            </a:prstGeom>
          </p:spPr>
        </p:pic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42648ADC-8D02-4E31-795D-CF89C75E04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58687" y="3105152"/>
              <a:ext cx="323848" cy="323848"/>
            </a:xfrm>
            <a:prstGeom prst="rect">
              <a:avLst/>
            </a:prstGeom>
          </p:spPr>
        </p:pic>
        <p:pic>
          <p:nvPicPr>
            <p:cNvPr id="9" name="Imagem 8">
              <a:extLst>
                <a:ext uri="{FF2B5EF4-FFF2-40B4-BE49-F238E27FC236}">
                  <a16:creationId xmlns:a16="http://schemas.microsoft.com/office/drawing/2014/main" id="{8844F4ED-3015-54F5-95C7-1CF2F82306DC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0717" y="3105152"/>
              <a:ext cx="323848" cy="323848"/>
            </a:xfrm>
            <a:prstGeom prst="rect">
              <a:avLst/>
            </a:prstGeom>
          </p:spPr>
        </p:pic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3719BD65-1CF1-D3CA-D2F1-34EFC0311A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2748" y="3105152"/>
              <a:ext cx="323848" cy="32384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F28E51A3-66CB-AEC5-900A-DE621FDD4B67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84778" y="3105151"/>
              <a:ext cx="323849" cy="323849"/>
            </a:xfrm>
            <a:prstGeom prst="rect">
              <a:avLst/>
            </a:prstGeom>
          </p:spPr>
        </p:pic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92B683A9-3D60-FC8F-746B-507081A013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26809" y="3105151"/>
              <a:ext cx="327134" cy="327134"/>
            </a:xfrm>
            <a:prstGeom prst="rect">
              <a:avLst/>
            </a:prstGeom>
          </p:spPr>
        </p:pic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92DCA7E9-37E4-66FC-4E79-477952ED211C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72125" y="3102234"/>
              <a:ext cx="327254" cy="326766"/>
            </a:xfrm>
            <a:prstGeom prst="rect">
              <a:avLst/>
            </a:prstGeom>
          </p:spPr>
        </p:pic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A3D219DC-A7DF-7FD4-09C7-B0DE569683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17561" y="3100445"/>
              <a:ext cx="331840" cy="331840"/>
            </a:xfrm>
            <a:prstGeom prst="rect">
              <a:avLst/>
            </a:prstGeom>
          </p:spPr>
        </p:pic>
        <p:pic>
          <p:nvPicPr>
            <p:cNvPr id="15" name="Imagem 14">
              <a:extLst>
                <a:ext uri="{FF2B5EF4-FFF2-40B4-BE49-F238E27FC236}">
                  <a16:creationId xmlns:a16="http://schemas.microsoft.com/office/drawing/2014/main" id="{400BBEC0-2ACA-6DB3-013B-8A8ADE99C2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67583" y="3100445"/>
              <a:ext cx="331841" cy="331841"/>
            </a:xfrm>
            <a:prstGeom prst="rect">
              <a:avLst/>
            </a:prstGeom>
          </p:spPr>
        </p:pic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E3AC5788-FEF8-BE9A-9B10-2A3140C9B0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14666" y="3100445"/>
              <a:ext cx="331841" cy="331841"/>
            </a:xfrm>
            <a:prstGeom prst="rect">
              <a:avLst/>
            </a:prstGeom>
          </p:spPr>
        </p:pic>
        <p:pic>
          <p:nvPicPr>
            <p:cNvPr id="17" name="Imagem 16">
              <a:extLst>
                <a:ext uri="{FF2B5EF4-FFF2-40B4-BE49-F238E27FC236}">
                  <a16:creationId xmlns:a16="http://schemas.microsoft.com/office/drawing/2014/main" id="{F9813F50-CACE-56AD-73F5-D40391222E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63388" y="3100444"/>
              <a:ext cx="328555" cy="328555"/>
            </a:xfrm>
            <a:prstGeom prst="rect">
              <a:avLst/>
            </a:prstGeom>
          </p:spPr>
        </p:pic>
        <p:pic>
          <p:nvPicPr>
            <p:cNvPr id="18" name="Imagem 17">
              <a:extLst>
                <a:ext uri="{FF2B5EF4-FFF2-40B4-BE49-F238E27FC236}">
                  <a16:creationId xmlns:a16="http://schemas.microsoft.com/office/drawing/2014/main" id="{9BEE35FD-7CB1-BFCF-977A-3F9CFE0E85B6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11274" y="3100444"/>
              <a:ext cx="331841" cy="331841"/>
            </a:xfrm>
            <a:prstGeom prst="rect">
              <a:avLst/>
            </a:prstGeom>
          </p:spPr>
        </p:pic>
        <p:pic>
          <p:nvPicPr>
            <p:cNvPr id="19" name="Imagem 18">
              <a:extLst>
                <a:ext uri="{FF2B5EF4-FFF2-40B4-BE49-F238E27FC236}">
                  <a16:creationId xmlns:a16="http://schemas.microsoft.com/office/drawing/2014/main" id="{809AC6AA-2898-78A3-033C-70CE3FE67647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3462" y="3100757"/>
              <a:ext cx="328243" cy="328243"/>
            </a:xfrm>
            <a:prstGeom prst="rect">
              <a:avLst/>
            </a:prstGeom>
          </p:spPr>
        </p:pic>
        <p:pic>
          <p:nvPicPr>
            <p:cNvPr id="20" name="Imagem 19">
              <a:extLst>
                <a:ext uri="{FF2B5EF4-FFF2-40B4-BE49-F238E27FC236}">
                  <a16:creationId xmlns:a16="http://schemas.microsoft.com/office/drawing/2014/main" id="{CF948B5D-CBB7-315E-D62B-787BCC8FE6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1411" y="3098801"/>
              <a:ext cx="331839" cy="331839"/>
            </a:xfrm>
            <a:prstGeom prst="rect">
              <a:avLst/>
            </a:prstGeom>
          </p:spPr>
        </p:pic>
      </p:grpSp>
      <p:sp>
        <p:nvSpPr>
          <p:cNvPr id="21" name="CaixaDeTexto 62">
            <a:extLst>
              <a:ext uri="{FF2B5EF4-FFF2-40B4-BE49-F238E27FC236}">
                <a16:creationId xmlns:a16="http://schemas.microsoft.com/office/drawing/2014/main" id="{50B7002B-D301-3339-B5B2-3995423B8C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0" y="5402424"/>
            <a:ext cx="2814637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1100" b="1" dirty="0">
                <a:solidFill>
                  <a:schemeClr val="bg1"/>
                </a:solidFill>
                <a:latin typeface="Montserrat" panose="00000500000000000000" pitchFamily="2" charset="0"/>
              </a:rPr>
              <a:t>+ 90.000 m² de parque linear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pt-BR" altLang="pt-BR" sz="1100" b="1" dirty="0">
                <a:solidFill>
                  <a:schemeClr val="bg1"/>
                </a:solidFill>
                <a:latin typeface="Montserrat" panose="00000500000000000000" pitchFamily="2" charset="0"/>
              </a:rPr>
              <a:t>+ 69.700 m² de calçadas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pt-BR" altLang="pt-BR" sz="1100" b="1" dirty="0">
                <a:solidFill>
                  <a:schemeClr val="bg1"/>
                </a:solidFill>
                <a:latin typeface="Montserrat" panose="00000500000000000000" pitchFamily="2" charset="0"/>
              </a:rPr>
              <a:t>+ 12 km de sistema </a:t>
            </a:r>
            <a:r>
              <a:rPr lang="pt-BR" altLang="pt-BR" sz="1100" b="1" dirty="0" err="1">
                <a:solidFill>
                  <a:schemeClr val="bg1"/>
                </a:solidFill>
                <a:latin typeface="Montserrat" panose="00000500000000000000" pitchFamily="2" charset="0"/>
              </a:rPr>
              <a:t>cicloviário</a:t>
            </a:r>
            <a:endParaRPr lang="pt-BR" altLang="pt-BR" sz="1100" b="1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pt-BR" altLang="pt-BR" sz="1100" b="1" dirty="0">
                <a:solidFill>
                  <a:schemeClr val="bg1"/>
                </a:solidFill>
                <a:latin typeface="Montserrat" panose="00000500000000000000" pitchFamily="2" charset="0"/>
              </a:rPr>
              <a:t>+ 111.600 m² de pista de rodagem</a:t>
            </a:r>
            <a:endParaRPr lang="pt-BR" altLang="pt-BR" sz="1800" b="1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tângulo 1">
            <a:extLst>
              <a:ext uri="{FF2B5EF4-FFF2-40B4-BE49-F238E27FC236}">
                <a16:creationId xmlns:a16="http://schemas.microsoft.com/office/drawing/2014/main" id="{893F4FD6-8F44-1CDB-6835-C72C3A25DA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9588"/>
          </a:xfrm>
          <a:prstGeom prst="rect">
            <a:avLst/>
          </a:prstGeom>
          <a:solidFill>
            <a:srgbClr val="005249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>
              <a:latin typeface="Roboto" panose="02000000000000000000" pitchFamily="2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009851A0-5632-449D-47AA-C46F7C1DABFB}"/>
              </a:ext>
            </a:extLst>
          </p:cNvPr>
          <p:cNvSpPr/>
          <p:nvPr/>
        </p:nvSpPr>
        <p:spPr bwMode="auto">
          <a:xfrm>
            <a:off x="433388" y="284163"/>
            <a:ext cx="92075" cy="3635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r" eaLnBrk="1" hangingPunct="1">
              <a:defRPr/>
            </a:pPr>
            <a:endParaRPr lang="pt-BR">
              <a:solidFill>
                <a:srgbClr val="FFFFFF"/>
              </a:solidFill>
            </a:endParaRPr>
          </a:p>
        </p:txBody>
      </p:sp>
      <p:pic>
        <p:nvPicPr>
          <p:cNvPr id="26628" name="Picture 7">
            <a:extLst>
              <a:ext uri="{FF2B5EF4-FFF2-40B4-BE49-F238E27FC236}">
                <a16:creationId xmlns:a16="http://schemas.microsoft.com/office/drawing/2014/main" id="{21F6FBF0-656E-1A2C-BAEE-D48061153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-1"/>
            <a:ext cx="1219200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AD958F59-D454-45B6-AD91-D2F7944AD4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0" t="36749" r="9701" b="35951"/>
          <a:stretch/>
        </p:blipFill>
        <p:spPr>
          <a:xfrm>
            <a:off x="10632504" y="6309320"/>
            <a:ext cx="1444483" cy="494165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BAC8D80E-D8E5-6FD5-F412-B32264D3F55A}"/>
              </a:ext>
            </a:extLst>
          </p:cNvPr>
          <p:cNvSpPr/>
          <p:nvPr/>
        </p:nvSpPr>
        <p:spPr bwMode="auto">
          <a:xfrm>
            <a:off x="9408368" y="5815155"/>
            <a:ext cx="2520280" cy="49416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tângulo 2">
            <a:extLst>
              <a:ext uri="{FF2B5EF4-FFF2-40B4-BE49-F238E27FC236}">
                <a16:creationId xmlns:a16="http://schemas.microsoft.com/office/drawing/2014/main" id="{3D539623-22AB-3DD3-5DA9-8259646B00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9588"/>
          </a:xfrm>
          <a:prstGeom prst="rect">
            <a:avLst/>
          </a:prstGeom>
          <a:solidFill>
            <a:srgbClr val="005249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>
              <a:latin typeface="Roboto" panose="02000000000000000000" pitchFamily="2" charset="0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D6D53ED-A545-4916-8EFF-6E66132C19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0" t="36749" r="9701" b="35951"/>
          <a:stretch/>
        </p:blipFill>
        <p:spPr>
          <a:xfrm>
            <a:off x="10632504" y="6309320"/>
            <a:ext cx="1444483" cy="494165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5693F30-5B41-4DD6-A583-9EC76C4330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EA2621A-FDB9-5EEE-D7BA-4E7AFF6BAF02}"/>
              </a:ext>
            </a:extLst>
          </p:cNvPr>
          <p:cNvSpPr/>
          <p:nvPr/>
        </p:nvSpPr>
        <p:spPr bwMode="auto">
          <a:xfrm>
            <a:off x="9408368" y="5815155"/>
            <a:ext cx="2520280" cy="49416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4720F19E-F2A0-3CA6-1810-A0604A539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tângulo 10">
            <a:extLst>
              <a:ext uri="{FF2B5EF4-FFF2-40B4-BE49-F238E27FC236}">
                <a16:creationId xmlns:a16="http://schemas.microsoft.com/office/drawing/2014/main" id="{63095E3D-3441-4FA9-3883-6A26312E1DC3}"/>
              </a:ext>
            </a:extLst>
          </p:cNvPr>
          <p:cNvSpPr/>
          <p:nvPr/>
        </p:nvSpPr>
        <p:spPr>
          <a:xfrm>
            <a:off x="0" y="5832143"/>
            <a:ext cx="12191996" cy="1025856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  <p:pic>
        <p:nvPicPr>
          <p:cNvPr id="4" name="Imagem 8" descr="Uma imagem contendo Texto&#10;&#10;Descrição gerada automaticamente">
            <a:extLst>
              <a:ext uri="{FF2B5EF4-FFF2-40B4-BE49-F238E27FC236}">
                <a16:creationId xmlns:a16="http://schemas.microsoft.com/office/drawing/2014/main" id="{A0C133F6-2417-17EE-F73B-EECED5BE9F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70706" y="6452353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Imagem 12" descr="Uma imagem contendo Texto&#10;&#10;Descrição gerada automaticamente">
            <a:extLst>
              <a:ext uri="{FF2B5EF4-FFF2-40B4-BE49-F238E27FC236}">
                <a16:creationId xmlns:a16="http://schemas.microsoft.com/office/drawing/2014/main" id="{D4BB05E8-8B90-2399-B6CD-666AE1FE37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68822" y="6450890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aixaDeTexto 16">
            <a:extLst>
              <a:ext uri="{FF2B5EF4-FFF2-40B4-BE49-F238E27FC236}">
                <a16:creationId xmlns:a16="http://schemas.microsoft.com/office/drawing/2014/main" id="{4BD3F136-89EC-38C1-69B1-32EAED134740}"/>
              </a:ext>
            </a:extLst>
          </p:cNvPr>
          <p:cNvSpPr txBox="1"/>
          <p:nvPr/>
        </p:nvSpPr>
        <p:spPr>
          <a:xfrm>
            <a:off x="1168740" y="5975878"/>
            <a:ext cx="1369442" cy="7848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Uso de materiais drenantes e em conformidade com as normas  de acessibilidade</a:t>
            </a:r>
          </a:p>
        </p:txBody>
      </p:sp>
      <p:cxnSp>
        <p:nvCxnSpPr>
          <p:cNvPr id="7" name="Conector de Seta Reta 17">
            <a:extLst>
              <a:ext uri="{FF2B5EF4-FFF2-40B4-BE49-F238E27FC236}">
                <a16:creationId xmlns:a16="http://schemas.microsoft.com/office/drawing/2014/main" id="{6AAB389E-96DF-BEE1-0394-656517F31807}"/>
              </a:ext>
            </a:extLst>
          </p:cNvPr>
          <p:cNvCxnSpPr/>
          <p:nvPr/>
        </p:nvCxnSpPr>
        <p:spPr>
          <a:xfrm flipV="1">
            <a:off x="1170614" y="4485890"/>
            <a:ext cx="0" cy="223474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8" name="CaixaDeTexto 18">
            <a:extLst>
              <a:ext uri="{FF2B5EF4-FFF2-40B4-BE49-F238E27FC236}">
                <a16:creationId xmlns:a16="http://schemas.microsoft.com/office/drawing/2014/main" id="{5AF56F9E-F645-C5D8-3286-E69A3A6F5E9E}"/>
              </a:ext>
            </a:extLst>
          </p:cNvPr>
          <p:cNvSpPr txBox="1"/>
          <p:nvPr/>
        </p:nvSpPr>
        <p:spPr>
          <a:xfrm>
            <a:off x="5146828" y="5975878"/>
            <a:ext cx="1452122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Fiação enterrada e semaforização para veículos e pedestres</a:t>
            </a:r>
          </a:p>
        </p:txBody>
      </p:sp>
      <p:cxnSp>
        <p:nvCxnSpPr>
          <p:cNvPr id="9" name="Conector de Seta Reta 19">
            <a:extLst>
              <a:ext uri="{FF2B5EF4-FFF2-40B4-BE49-F238E27FC236}">
                <a16:creationId xmlns:a16="http://schemas.microsoft.com/office/drawing/2014/main" id="{1B41F0CA-9757-89E9-E866-C4DE2906674F}"/>
              </a:ext>
            </a:extLst>
          </p:cNvPr>
          <p:cNvCxnSpPr/>
          <p:nvPr/>
        </p:nvCxnSpPr>
        <p:spPr>
          <a:xfrm flipV="1">
            <a:off x="5148702" y="4891838"/>
            <a:ext cx="0" cy="1559052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10" name="Conector de Seta Reta 20">
            <a:extLst>
              <a:ext uri="{FF2B5EF4-FFF2-40B4-BE49-F238E27FC236}">
                <a16:creationId xmlns:a16="http://schemas.microsoft.com/office/drawing/2014/main" id="{26AADF61-B74E-31D3-D915-43E58B53C595}"/>
              </a:ext>
            </a:extLst>
          </p:cNvPr>
          <p:cNvCxnSpPr/>
          <p:nvPr/>
        </p:nvCxnSpPr>
        <p:spPr>
          <a:xfrm flipV="1">
            <a:off x="9130613" y="5613510"/>
            <a:ext cx="0" cy="97733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11" name="CaixaDeTexto 21">
            <a:extLst>
              <a:ext uri="{FF2B5EF4-FFF2-40B4-BE49-F238E27FC236}">
                <a16:creationId xmlns:a16="http://schemas.microsoft.com/office/drawing/2014/main" id="{A3085CC8-1D50-F043-0CF5-BEC6D4AAF5EE}"/>
              </a:ext>
            </a:extLst>
          </p:cNvPr>
          <p:cNvSpPr txBox="1"/>
          <p:nvPr/>
        </p:nvSpPr>
        <p:spPr>
          <a:xfrm>
            <a:off x="7503822" y="5944523"/>
            <a:ext cx="162679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Travessias protegidas para evitar o avanço de veículos e aumentar a sensação de segurança</a:t>
            </a: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869069C9-2768-6356-AF71-9207E34EF9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00" y="123827"/>
            <a:ext cx="1602853" cy="50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7537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8449CD76-700F-59E5-295B-295CB5F6EF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59"/>
          <a:stretch>
            <a:fillRect/>
          </a:stretch>
        </p:blipFill>
        <p:spPr>
          <a:xfrm>
            <a:off x="0" y="0"/>
            <a:ext cx="12191996" cy="583214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tângulo 3">
            <a:extLst>
              <a:ext uri="{FF2B5EF4-FFF2-40B4-BE49-F238E27FC236}">
                <a16:creationId xmlns:a16="http://schemas.microsoft.com/office/drawing/2014/main" id="{AA9D0625-E427-4520-5AE2-32ECCF894A7E}"/>
              </a:ext>
            </a:extLst>
          </p:cNvPr>
          <p:cNvSpPr/>
          <p:nvPr/>
        </p:nvSpPr>
        <p:spPr>
          <a:xfrm>
            <a:off x="0" y="5832143"/>
            <a:ext cx="12191996" cy="1025856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  <p:pic>
        <p:nvPicPr>
          <p:cNvPr id="4" name="Imagem 4" descr="Uma imagem contendo Texto&#10;&#10;Descrição gerada automaticamente">
            <a:extLst>
              <a:ext uri="{FF2B5EF4-FFF2-40B4-BE49-F238E27FC236}">
                <a16:creationId xmlns:a16="http://schemas.microsoft.com/office/drawing/2014/main" id="{C65FD8B4-6E37-29AC-DC8B-A0BA41064D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70706" y="6452353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5" name="Conector de Seta Reta 5">
            <a:extLst>
              <a:ext uri="{FF2B5EF4-FFF2-40B4-BE49-F238E27FC236}">
                <a16:creationId xmlns:a16="http://schemas.microsoft.com/office/drawing/2014/main" id="{4F234499-54A1-EA48-A6AF-ECC5731F0C4E}"/>
              </a:ext>
            </a:extLst>
          </p:cNvPr>
          <p:cNvCxnSpPr/>
          <p:nvPr/>
        </p:nvCxnSpPr>
        <p:spPr>
          <a:xfrm flipV="1">
            <a:off x="7348090" y="3198351"/>
            <a:ext cx="0" cy="2952241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6" name="Conector de Seta Reta 7">
            <a:extLst>
              <a:ext uri="{FF2B5EF4-FFF2-40B4-BE49-F238E27FC236}">
                <a16:creationId xmlns:a16="http://schemas.microsoft.com/office/drawing/2014/main" id="{0EA397F8-808F-0F36-1BE5-B95ABD2AF339}"/>
              </a:ext>
            </a:extLst>
          </p:cNvPr>
          <p:cNvCxnSpPr/>
          <p:nvPr/>
        </p:nvCxnSpPr>
        <p:spPr>
          <a:xfrm flipV="1">
            <a:off x="2107381" y="4859030"/>
            <a:ext cx="0" cy="155406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7" name="CaixaDeTexto 46">
            <a:extLst>
              <a:ext uri="{FF2B5EF4-FFF2-40B4-BE49-F238E27FC236}">
                <a16:creationId xmlns:a16="http://schemas.microsoft.com/office/drawing/2014/main" id="{834394A3-7719-A35B-B1A7-84ECB293FD09}"/>
              </a:ext>
            </a:extLst>
          </p:cNvPr>
          <p:cNvSpPr txBox="1"/>
          <p:nvPr/>
        </p:nvSpPr>
        <p:spPr>
          <a:xfrm>
            <a:off x="5710363" y="5919761"/>
            <a:ext cx="1637726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Acesso às garagens por meio de  travessias sobre o canteiro rebaixado</a:t>
            </a:r>
            <a:endParaRPr lang="pt-BR" sz="900" b="0" i="0" u="none" strike="noStrike" kern="1200" cap="none" spc="0" baseline="0" dirty="0">
              <a:solidFill>
                <a:srgbClr val="FFFFFF"/>
              </a:solidFill>
              <a:uFillTx/>
              <a:latin typeface="Montserrat" pitchFamily="2"/>
              <a:cs typeface="Arial" pitchFamily="34"/>
            </a:endParaRPr>
          </a:p>
        </p:txBody>
      </p:sp>
      <p:sp>
        <p:nvSpPr>
          <p:cNvPr id="8" name="CaixaDeTexto 47">
            <a:extLst>
              <a:ext uri="{FF2B5EF4-FFF2-40B4-BE49-F238E27FC236}">
                <a16:creationId xmlns:a16="http://schemas.microsoft.com/office/drawing/2014/main" id="{07531685-E0AD-33ED-67A4-E632A0806CA2}"/>
              </a:ext>
            </a:extLst>
          </p:cNvPr>
          <p:cNvSpPr txBox="1"/>
          <p:nvPr/>
        </p:nvSpPr>
        <p:spPr>
          <a:xfrm>
            <a:off x="164025" y="5972723"/>
            <a:ext cx="1943365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Mobiliário urbano compatibilizado com o canteiro e o espaço da calçada</a:t>
            </a:r>
          </a:p>
        </p:txBody>
      </p:sp>
      <p:cxnSp>
        <p:nvCxnSpPr>
          <p:cNvPr id="9" name="Conector de Seta Reta 10">
            <a:extLst>
              <a:ext uri="{FF2B5EF4-FFF2-40B4-BE49-F238E27FC236}">
                <a16:creationId xmlns:a16="http://schemas.microsoft.com/office/drawing/2014/main" id="{C7087FEF-8141-F0E8-021B-E167D25FD00F}"/>
              </a:ext>
            </a:extLst>
          </p:cNvPr>
          <p:cNvCxnSpPr/>
          <p:nvPr/>
        </p:nvCxnSpPr>
        <p:spPr>
          <a:xfrm flipV="1">
            <a:off x="10795378" y="2160937"/>
            <a:ext cx="0" cy="4291416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10" name="CaixaDeTexto 49">
            <a:extLst>
              <a:ext uri="{FF2B5EF4-FFF2-40B4-BE49-F238E27FC236}">
                <a16:creationId xmlns:a16="http://schemas.microsoft.com/office/drawing/2014/main" id="{E3A76AA2-6BCA-79B1-6EE7-2BE4314A5C12}"/>
              </a:ext>
            </a:extLst>
          </p:cNvPr>
          <p:cNvSpPr txBox="1"/>
          <p:nvPr/>
        </p:nvSpPr>
        <p:spPr>
          <a:xfrm>
            <a:off x="8947184" y="5944523"/>
            <a:ext cx="1848203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Vagas para</a:t>
            </a:r>
          </a:p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carga/ descarga e embarque/ desembarque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8DA8E058-BEFC-47EA-9B8A-970C4703EA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4" t="36024" r="10265" b="37363"/>
          <a:stretch/>
        </p:blipFill>
        <p:spPr>
          <a:xfrm>
            <a:off x="164025" y="88092"/>
            <a:ext cx="1725935" cy="57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4797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0">
            <a:extLst>
              <a:ext uri="{FF2B5EF4-FFF2-40B4-BE49-F238E27FC236}">
                <a16:creationId xmlns:a16="http://schemas.microsoft.com/office/drawing/2014/main" id="{59D8FD62-F134-B8B8-F059-EBF574990928}"/>
              </a:ext>
            </a:extLst>
          </p:cNvPr>
          <p:cNvSpPr/>
          <p:nvPr/>
        </p:nvSpPr>
        <p:spPr>
          <a:xfrm>
            <a:off x="0" y="5832143"/>
            <a:ext cx="12191996" cy="1025856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  <p:pic>
        <p:nvPicPr>
          <p:cNvPr id="3" name="Imagem 8" descr="Uma imagem contendo Texto&#10;&#10;Descrição gerada automaticamente">
            <a:extLst>
              <a:ext uri="{FF2B5EF4-FFF2-40B4-BE49-F238E27FC236}">
                <a16:creationId xmlns:a16="http://schemas.microsoft.com/office/drawing/2014/main" id="{033AA0F1-9B88-962C-A12E-26CD87C1EC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970706" y="6452353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Imagem 5">
            <a:extLst>
              <a:ext uri="{FF2B5EF4-FFF2-40B4-BE49-F238E27FC236}">
                <a16:creationId xmlns:a16="http://schemas.microsoft.com/office/drawing/2014/main" id="{77254601-3639-FDA3-7B05-F4BCED3278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63" t="-40" r="27031" b="-6"/>
          <a:stretch>
            <a:fillRect/>
          </a:stretch>
        </p:blipFill>
        <p:spPr>
          <a:xfrm>
            <a:off x="0" y="0"/>
            <a:ext cx="6065242" cy="58308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Imagem 6">
            <a:extLst>
              <a:ext uri="{FF2B5EF4-FFF2-40B4-BE49-F238E27FC236}">
                <a16:creationId xmlns:a16="http://schemas.microsoft.com/office/drawing/2014/main" id="{0ECAEBDC-D6B0-CF37-40A9-4B67BC2524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174" r="27019"/>
          <a:stretch>
            <a:fillRect/>
          </a:stretch>
        </p:blipFill>
        <p:spPr>
          <a:xfrm>
            <a:off x="6095993" y="-704"/>
            <a:ext cx="6096003" cy="58308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aixaDeTexto 7">
            <a:extLst>
              <a:ext uri="{FF2B5EF4-FFF2-40B4-BE49-F238E27FC236}">
                <a16:creationId xmlns:a16="http://schemas.microsoft.com/office/drawing/2014/main" id="{E156C9CE-9636-C9D4-8A85-B35B46B36F03}"/>
              </a:ext>
            </a:extLst>
          </p:cNvPr>
          <p:cNvSpPr txBox="1"/>
          <p:nvPr/>
        </p:nvSpPr>
        <p:spPr>
          <a:xfrm>
            <a:off x="5789797" y="5990682"/>
            <a:ext cx="3088294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Durante a chuva, os canteiros pluviais permitirão que a água infiltre no solo e fique reservada por um período de tempo, até escoar completamente</a:t>
            </a:r>
          </a:p>
        </p:txBody>
      </p:sp>
      <p:sp>
        <p:nvSpPr>
          <p:cNvPr id="7" name="CaixaDeTexto 8">
            <a:extLst>
              <a:ext uri="{FF2B5EF4-FFF2-40B4-BE49-F238E27FC236}">
                <a16:creationId xmlns:a16="http://schemas.microsoft.com/office/drawing/2014/main" id="{61C90B8A-B977-91E5-E2E3-DF0E1768434C}"/>
              </a:ext>
            </a:extLst>
          </p:cNvPr>
          <p:cNvSpPr txBox="1"/>
          <p:nvPr/>
        </p:nvSpPr>
        <p:spPr>
          <a:xfrm>
            <a:off x="9405527" y="5990682"/>
            <a:ext cx="2563419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Ao superar o limite de detenção, o volume excedente se encaminhará à galeria de águas pluviais.</a:t>
            </a:r>
          </a:p>
        </p:txBody>
      </p:sp>
      <p:sp>
        <p:nvSpPr>
          <p:cNvPr id="8" name="CaixaDeTexto 46">
            <a:extLst>
              <a:ext uri="{FF2B5EF4-FFF2-40B4-BE49-F238E27FC236}">
                <a16:creationId xmlns:a16="http://schemas.microsoft.com/office/drawing/2014/main" id="{F5CDE611-7423-AF8F-3213-376368FC5B7E}"/>
              </a:ext>
            </a:extLst>
          </p:cNvPr>
          <p:cNvSpPr txBox="1"/>
          <p:nvPr/>
        </p:nvSpPr>
        <p:spPr>
          <a:xfrm>
            <a:off x="1483266" y="5993526"/>
            <a:ext cx="2797259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Os canteiros garantirão um espaçamento entre as faixas de rolamento e a calçada, contribuindo para a segurança dos pedestres</a:t>
            </a:r>
          </a:p>
        </p:txBody>
      </p:sp>
      <p:cxnSp>
        <p:nvCxnSpPr>
          <p:cNvPr id="9" name="Conector de Seta Reta 12">
            <a:extLst>
              <a:ext uri="{FF2B5EF4-FFF2-40B4-BE49-F238E27FC236}">
                <a16:creationId xmlns:a16="http://schemas.microsoft.com/office/drawing/2014/main" id="{6D9A574E-2661-101E-A767-7EC38E9F2514}"/>
              </a:ext>
            </a:extLst>
          </p:cNvPr>
          <p:cNvCxnSpPr/>
          <p:nvPr/>
        </p:nvCxnSpPr>
        <p:spPr>
          <a:xfrm flipV="1">
            <a:off x="4280525" y="4698415"/>
            <a:ext cx="0" cy="175393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10" name="Conector de Seta Reta 13">
            <a:extLst>
              <a:ext uri="{FF2B5EF4-FFF2-40B4-BE49-F238E27FC236}">
                <a16:creationId xmlns:a16="http://schemas.microsoft.com/office/drawing/2014/main" id="{0F146F47-217B-A558-770A-A12DC90DE15F}"/>
              </a:ext>
            </a:extLst>
          </p:cNvPr>
          <p:cNvCxnSpPr/>
          <p:nvPr/>
        </p:nvCxnSpPr>
        <p:spPr>
          <a:xfrm flipV="1">
            <a:off x="8878092" y="3181435"/>
            <a:ext cx="0" cy="327091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11" name="Conector de Seta Reta 17">
            <a:extLst>
              <a:ext uri="{FF2B5EF4-FFF2-40B4-BE49-F238E27FC236}">
                <a16:creationId xmlns:a16="http://schemas.microsoft.com/office/drawing/2014/main" id="{AA9CB26C-B01C-DCFF-4F80-2BABBAB405A0}"/>
              </a:ext>
            </a:extLst>
          </p:cNvPr>
          <p:cNvCxnSpPr/>
          <p:nvPr/>
        </p:nvCxnSpPr>
        <p:spPr>
          <a:xfrm flipV="1">
            <a:off x="9405527" y="2620999"/>
            <a:ext cx="0" cy="3831354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0C73D2D6-79D8-462C-96EE-58ADA586F44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4" t="36024" r="10265" b="37363"/>
          <a:stretch/>
        </p:blipFill>
        <p:spPr>
          <a:xfrm>
            <a:off x="164025" y="88092"/>
            <a:ext cx="1725935" cy="57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7992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6C8DC464-499D-2A7D-90B3-EC314850C1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tângulo 14">
            <a:extLst>
              <a:ext uri="{FF2B5EF4-FFF2-40B4-BE49-F238E27FC236}">
                <a16:creationId xmlns:a16="http://schemas.microsoft.com/office/drawing/2014/main" id="{789F8790-4E74-F66B-E688-C7240ED31D94}"/>
              </a:ext>
            </a:extLst>
          </p:cNvPr>
          <p:cNvSpPr/>
          <p:nvPr/>
        </p:nvSpPr>
        <p:spPr>
          <a:xfrm>
            <a:off x="0" y="5832143"/>
            <a:ext cx="12191996" cy="1025856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  <p:sp>
        <p:nvSpPr>
          <p:cNvPr id="4" name="CaixaDeTexto 16">
            <a:extLst>
              <a:ext uri="{FF2B5EF4-FFF2-40B4-BE49-F238E27FC236}">
                <a16:creationId xmlns:a16="http://schemas.microsoft.com/office/drawing/2014/main" id="{9DD5B673-E1CC-DD96-87A2-B5C4ABEBD992}"/>
              </a:ext>
            </a:extLst>
          </p:cNvPr>
          <p:cNvSpPr txBox="1"/>
          <p:nvPr/>
        </p:nvSpPr>
        <p:spPr>
          <a:xfrm>
            <a:off x="1203889" y="5972723"/>
            <a:ext cx="263632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O Parque Linear contará com equipamentos de esporte e musculação; espaço para animais domésticos; e brinquedos para crianças</a:t>
            </a:r>
          </a:p>
        </p:txBody>
      </p:sp>
      <p:pic>
        <p:nvPicPr>
          <p:cNvPr id="5" name="Imagem 8" descr="Uma imagem contendo Texto&#10;&#10;Descrição gerada automaticamente">
            <a:extLst>
              <a:ext uri="{FF2B5EF4-FFF2-40B4-BE49-F238E27FC236}">
                <a16:creationId xmlns:a16="http://schemas.microsoft.com/office/drawing/2014/main" id="{81DFB5CB-8C08-A1A3-0758-B2EDE5DC63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70706" y="6452353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Imagem 12" descr="Uma imagem contendo Texto&#10;&#10;Descrição gerada automaticamente">
            <a:extLst>
              <a:ext uri="{FF2B5EF4-FFF2-40B4-BE49-F238E27FC236}">
                <a16:creationId xmlns:a16="http://schemas.microsoft.com/office/drawing/2014/main" id="{70DD385E-0FAB-4FE7-3CED-AD9C0456DB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68822" y="6450890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7" name="Conector de Seta Reta 15">
            <a:extLst>
              <a:ext uri="{FF2B5EF4-FFF2-40B4-BE49-F238E27FC236}">
                <a16:creationId xmlns:a16="http://schemas.microsoft.com/office/drawing/2014/main" id="{A261385B-9094-6D76-97C0-E0F2FBB0CB94}"/>
              </a:ext>
            </a:extLst>
          </p:cNvPr>
          <p:cNvCxnSpPr/>
          <p:nvPr/>
        </p:nvCxnSpPr>
        <p:spPr>
          <a:xfrm flipV="1">
            <a:off x="1203889" y="4157859"/>
            <a:ext cx="0" cy="2461199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8" name="CaixaDeTexto 18">
            <a:extLst>
              <a:ext uri="{FF2B5EF4-FFF2-40B4-BE49-F238E27FC236}">
                <a16:creationId xmlns:a16="http://schemas.microsoft.com/office/drawing/2014/main" id="{1119F6BB-91C7-8A6F-6955-DAC0F122FDFF}"/>
              </a:ext>
            </a:extLst>
          </p:cNvPr>
          <p:cNvSpPr txBox="1"/>
          <p:nvPr/>
        </p:nvSpPr>
        <p:spPr>
          <a:xfrm>
            <a:off x="5411976" y="5972723"/>
            <a:ext cx="296113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Os corpos d’água do parque são pontos de contato da população com as águas urbanas, contribuindo também para o aumento da umidade do ar nos dias quentes</a:t>
            </a:r>
          </a:p>
        </p:txBody>
      </p:sp>
      <p:cxnSp>
        <p:nvCxnSpPr>
          <p:cNvPr id="9" name="Conector de Seta Reta 19">
            <a:extLst>
              <a:ext uri="{FF2B5EF4-FFF2-40B4-BE49-F238E27FC236}">
                <a16:creationId xmlns:a16="http://schemas.microsoft.com/office/drawing/2014/main" id="{A2D78FD3-CF51-FA80-41E2-2BF3DB4B40CC}"/>
              </a:ext>
            </a:extLst>
          </p:cNvPr>
          <p:cNvCxnSpPr/>
          <p:nvPr/>
        </p:nvCxnSpPr>
        <p:spPr>
          <a:xfrm flipV="1">
            <a:off x="5413851" y="4794912"/>
            <a:ext cx="0" cy="1824146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10" name="CaixaDeTexto 20">
            <a:extLst>
              <a:ext uri="{FF2B5EF4-FFF2-40B4-BE49-F238E27FC236}">
                <a16:creationId xmlns:a16="http://schemas.microsoft.com/office/drawing/2014/main" id="{22086ADC-B116-7BAF-73DA-788847794057}"/>
              </a:ext>
            </a:extLst>
          </p:cNvPr>
          <p:cNvSpPr txBox="1"/>
          <p:nvPr/>
        </p:nvSpPr>
        <p:spPr>
          <a:xfrm>
            <a:off x="9360648" y="5971269"/>
            <a:ext cx="162745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 pitchFamily="2"/>
                <a:cs typeface="Arial" pitchFamily="34"/>
              </a:rPr>
              <a:t>A ciclovia será integrada ao Parque Linear, melhorando a qualidade do percurso</a:t>
            </a:r>
          </a:p>
        </p:txBody>
      </p:sp>
      <p:cxnSp>
        <p:nvCxnSpPr>
          <p:cNvPr id="11" name="Conector de Seta Reta 21">
            <a:extLst>
              <a:ext uri="{FF2B5EF4-FFF2-40B4-BE49-F238E27FC236}">
                <a16:creationId xmlns:a16="http://schemas.microsoft.com/office/drawing/2014/main" id="{8AEEF7D5-96CE-976F-9ADC-4814003E0622}"/>
              </a:ext>
            </a:extLst>
          </p:cNvPr>
          <p:cNvCxnSpPr/>
          <p:nvPr/>
        </p:nvCxnSpPr>
        <p:spPr>
          <a:xfrm flipV="1">
            <a:off x="9360648" y="5413613"/>
            <a:ext cx="0" cy="1203982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46955EA-30EF-4492-BD4F-79BCEA23E80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4" t="36024" r="10265" b="37363"/>
          <a:stretch/>
        </p:blipFill>
        <p:spPr>
          <a:xfrm>
            <a:off x="164025" y="88092"/>
            <a:ext cx="1725935" cy="57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624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2A92E675-04D5-7541-8518-E5C26D2F29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tângulo 14">
            <a:extLst>
              <a:ext uri="{FF2B5EF4-FFF2-40B4-BE49-F238E27FC236}">
                <a16:creationId xmlns:a16="http://schemas.microsoft.com/office/drawing/2014/main" id="{0AE64CF6-AF3D-370A-92FC-F089A85E4D5C}"/>
              </a:ext>
            </a:extLst>
          </p:cNvPr>
          <p:cNvSpPr/>
          <p:nvPr/>
        </p:nvSpPr>
        <p:spPr>
          <a:xfrm>
            <a:off x="0" y="5832143"/>
            <a:ext cx="12191996" cy="1025856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  <p:pic>
        <p:nvPicPr>
          <p:cNvPr id="4" name="Imagem 15" descr="Uma imagem contendo Texto&#10;&#10;Descrição gerada automaticamente">
            <a:extLst>
              <a:ext uri="{FF2B5EF4-FFF2-40B4-BE49-F238E27FC236}">
                <a16:creationId xmlns:a16="http://schemas.microsoft.com/office/drawing/2014/main" id="{D98603E1-F719-327C-94E0-60AF2600BC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68822" y="6450890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CaixaDeTexto 19">
            <a:extLst>
              <a:ext uri="{FF2B5EF4-FFF2-40B4-BE49-F238E27FC236}">
                <a16:creationId xmlns:a16="http://schemas.microsoft.com/office/drawing/2014/main" id="{981EEE80-7A8C-15A7-1B3F-65C97DF3491F}"/>
              </a:ext>
            </a:extLst>
          </p:cNvPr>
          <p:cNvSpPr txBox="1"/>
          <p:nvPr/>
        </p:nvSpPr>
        <p:spPr>
          <a:xfrm>
            <a:off x="2259345" y="6120700"/>
            <a:ext cx="2926171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Neste trecho, a calçada conterá com uma faixa para a livre circulação e outra com áreas gramadas e espaços para lazer</a:t>
            </a:r>
            <a:endParaRPr lang="pt-BR" sz="900" b="0" i="0" u="none" strike="noStrike" kern="1200" cap="none" spc="0" baseline="0" dirty="0">
              <a:solidFill>
                <a:srgbClr val="FFFFFF"/>
              </a:solidFill>
              <a:uFillTx/>
              <a:latin typeface="Montserrat" pitchFamily="2"/>
              <a:cs typeface="Arial" pitchFamily="34"/>
            </a:endParaRPr>
          </a:p>
        </p:txBody>
      </p:sp>
      <p:cxnSp>
        <p:nvCxnSpPr>
          <p:cNvPr id="6" name="Conector de Seta Reta 20">
            <a:extLst>
              <a:ext uri="{FF2B5EF4-FFF2-40B4-BE49-F238E27FC236}">
                <a16:creationId xmlns:a16="http://schemas.microsoft.com/office/drawing/2014/main" id="{2AF2DFDB-0F97-AC0A-A2E1-94578DAC8FD2}"/>
              </a:ext>
            </a:extLst>
          </p:cNvPr>
          <p:cNvCxnSpPr/>
          <p:nvPr/>
        </p:nvCxnSpPr>
        <p:spPr>
          <a:xfrm flipV="1">
            <a:off x="5185516" y="3899522"/>
            <a:ext cx="0" cy="2729009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7" name="Conector de Seta Reta 7">
            <a:extLst>
              <a:ext uri="{FF2B5EF4-FFF2-40B4-BE49-F238E27FC236}">
                <a16:creationId xmlns:a16="http://schemas.microsoft.com/office/drawing/2014/main" id="{F42D7341-84BD-4F9C-4E99-E38263A9DAD5}"/>
              </a:ext>
            </a:extLst>
          </p:cNvPr>
          <p:cNvCxnSpPr/>
          <p:nvPr/>
        </p:nvCxnSpPr>
        <p:spPr>
          <a:xfrm flipV="1">
            <a:off x="6092400" y="3899522"/>
            <a:ext cx="0" cy="2729009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8" name="CaixaDeTexto 8">
            <a:extLst>
              <a:ext uri="{FF2B5EF4-FFF2-40B4-BE49-F238E27FC236}">
                <a16:creationId xmlns:a16="http://schemas.microsoft.com/office/drawing/2014/main" id="{CFCE8BA8-2CE1-AA9C-33A8-CE17B89C6123}"/>
              </a:ext>
            </a:extLst>
          </p:cNvPr>
          <p:cNvSpPr txBox="1"/>
          <p:nvPr/>
        </p:nvSpPr>
        <p:spPr>
          <a:xfrm>
            <a:off x="6099605" y="6120700"/>
            <a:ext cx="2987207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Ao aumentar as áreas sombreadas e ajardinadas, espera-se uma melhora da temperatura e da umidade do ar no entorno da Tietê Sul</a:t>
            </a:r>
            <a:endParaRPr lang="pt-BR" sz="900" b="0" i="0" u="none" strike="noStrike" kern="1200" cap="none" spc="0" baseline="0" dirty="0">
              <a:solidFill>
                <a:srgbClr val="FFFFFF"/>
              </a:solidFill>
              <a:uFillTx/>
              <a:latin typeface="Montserrat" pitchFamily="2"/>
              <a:cs typeface="Arial" pitchFamily="34"/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2B94E107-D933-4753-A00F-4988EAA3C0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4" t="36024" r="10265" b="37363"/>
          <a:stretch/>
        </p:blipFill>
        <p:spPr>
          <a:xfrm>
            <a:off x="164025" y="88092"/>
            <a:ext cx="1725935" cy="57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1220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>
            <a:extLst>
              <a:ext uri="{FF2B5EF4-FFF2-40B4-BE49-F238E27FC236}">
                <a16:creationId xmlns:a16="http://schemas.microsoft.com/office/drawing/2014/main" id="{88334276-0138-5481-FCB8-E1A1061BDB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79" b="-7479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tângulo 14">
            <a:extLst>
              <a:ext uri="{FF2B5EF4-FFF2-40B4-BE49-F238E27FC236}">
                <a16:creationId xmlns:a16="http://schemas.microsoft.com/office/drawing/2014/main" id="{F7C05B3E-D7D5-FD0B-55BC-6EC7DC34D79A}"/>
              </a:ext>
            </a:extLst>
          </p:cNvPr>
          <p:cNvSpPr/>
          <p:nvPr/>
        </p:nvSpPr>
        <p:spPr>
          <a:xfrm>
            <a:off x="0" y="5832143"/>
            <a:ext cx="12191996" cy="1025856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  <p:sp>
        <p:nvSpPr>
          <p:cNvPr id="4" name="CaixaDeTexto 17">
            <a:extLst>
              <a:ext uri="{FF2B5EF4-FFF2-40B4-BE49-F238E27FC236}">
                <a16:creationId xmlns:a16="http://schemas.microsoft.com/office/drawing/2014/main" id="{5BF63DE5-7667-7202-5340-FED9606DFE29}"/>
              </a:ext>
            </a:extLst>
          </p:cNvPr>
          <p:cNvSpPr txBox="1"/>
          <p:nvPr/>
        </p:nvSpPr>
        <p:spPr>
          <a:xfrm>
            <a:off x="4068238" y="5971269"/>
            <a:ext cx="2968133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900" b="0" i="0" u="none" strike="noStrike" kern="1200" cap="none" spc="0" baseline="0" dirty="0">
                <a:solidFill>
                  <a:srgbClr val="FFFFFF"/>
                </a:solidFill>
                <a:uFillTx/>
                <a:latin typeface="Montserrat"/>
                <a:cs typeface="Arial"/>
              </a:rPr>
              <a:t>O mobiliário urbano criará espaços de permanência para as pessoas, promovendo a ativação dos espaços e o incentivo ao comércio</a:t>
            </a:r>
            <a:endParaRPr lang="pt-BR" sz="18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Imagem 15" descr="Uma imagem contendo Texto&#10;&#10;Descrição gerada automaticamente">
            <a:extLst>
              <a:ext uri="{FF2B5EF4-FFF2-40B4-BE49-F238E27FC236}">
                <a16:creationId xmlns:a16="http://schemas.microsoft.com/office/drawing/2014/main" id="{7B2EB83C-DC30-66F9-C415-BD2EA6468D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68822" y="6450890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6" name="Conector de Seta Reta 8">
            <a:extLst>
              <a:ext uri="{FF2B5EF4-FFF2-40B4-BE49-F238E27FC236}">
                <a16:creationId xmlns:a16="http://schemas.microsoft.com/office/drawing/2014/main" id="{7A5A6770-C3BA-5D7D-EB0D-F9BA90C15849}"/>
              </a:ext>
            </a:extLst>
          </p:cNvPr>
          <p:cNvCxnSpPr/>
          <p:nvPr/>
        </p:nvCxnSpPr>
        <p:spPr>
          <a:xfrm flipV="1">
            <a:off x="4068238" y="3378772"/>
            <a:ext cx="0" cy="307211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custDash>
              <a:ds d="100000" sp="100000"/>
            </a:custDash>
            <a:round/>
            <a:tailEnd type="arrow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pic>
        <p:nvPicPr>
          <p:cNvPr id="8" name="Imagem 7">
            <a:extLst>
              <a:ext uri="{FF2B5EF4-FFF2-40B4-BE49-F238E27FC236}">
                <a16:creationId xmlns:a16="http://schemas.microsoft.com/office/drawing/2014/main" id="{571E1163-F785-4CFF-AF18-96F70B0338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4" t="36024" r="10265" b="37363"/>
          <a:stretch/>
        </p:blipFill>
        <p:spPr>
          <a:xfrm>
            <a:off x="164025" y="88092"/>
            <a:ext cx="1725935" cy="57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1806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Google Shape;72;p15">
            <a:extLst>
              <a:ext uri="{FF2B5EF4-FFF2-40B4-BE49-F238E27FC236}">
                <a16:creationId xmlns:a16="http://schemas.microsoft.com/office/drawing/2014/main" id="{D2A1DD28-91CC-2FCD-0802-D1A20D13C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00837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pt-BR" altLang="pt-BR" sz="1800"/>
          </a:p>
        </p:txBody>
      </p:sp>
      <p:sp>
        <p:nvSpPr>
          <p:cNvPr id="21507" name="Google Shape;72;p15">
            <a:extLst>
              <a:ext uri="{FF2B5EF4-FFF2-40B4-BE49-F238E27FC236}">
                <a16:creationId xmlns:a16="http://schemas.microsoft.com/office/drawing/2014/main" id="{4BC6E24C-0DEA-0B00-02C0-EF8E5ED102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00837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pt-BR" altLang="pt-BR" sz="1800"/>
          </a:p>
        </p:txBody>
      </p:sp>
      <p:sp>
        <p:nvSpPr>
          <p:cNvPr id="21509" name="Google Shape;1086;p35">
            <a:extLst>
              <a:ext uri="{FF2B5EF4-FFF2-40B4-BE49-F238E27FC236}">
                <a16:creationId xmlns:a16="http://schemas.microsoft.com/office/drawing/2014/main" id="{24A2EE80-DFAA-0419-FAC2-E59337479D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13" y="188640"/>
            <a:ext cx="3655913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pt-BR" altLang="pt-BR" sz="2800" b="1" dirty="0">
                <a:solidFill>
                  <a:srgbClr val="FFFFFF"/>
                </a:solidFill>
                <a:latin typeface="Montserrat Black" pitchFamily="2" charset="77"/>
                <a:sym typeface="Montserrat Black" pitchFamily="2" charset="77"/>
              </a:rPr>
              <a:t>Projetos colocalizados</a:t>
            </a:r>
          </a:p>
        </p:txBody>
      </p:sp>
      <p:pic>
        <p:nvPicPr>
          <p:cNvPr id="3" name="Google Shape;739;p41">
            <a:extLst>
              <a:ext uri="{FF2B5EF4-FFF2-40B4-BE49-F238E27FC236}">
                <a16:creationId xmlns:a16="http://schemas.microsoft.com/office/drawing/2014/main" id="{240F2B47-7DDC-F9FE-5273-65880ADE5E7D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902426" y="0"/>
            <a:ext cx="8289574" cy="6871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Imagem 8" descr="Uma imagem contendo Texto&#10;&#10;Descrição gerada automaticamente">
            <a:extLst>
              <a:ext uri="{FF2B5EF4-FFF2-40B4-BE49-F238E27FC236}">
                <a16:creationId xmlns:a16="http://schemas.microsoft.com/office/drawing/2014/main" id="{906BDC06-5958-1A7B-6934-5109005CBC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970706" y="6452353"/>
            <a:ext cx="1148897" cy="333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Google Shape;721;p41" descr="Uma imagem contendo Diagrama&#10;&#10;O conteúdo gerado por IA pode estar incorreto.">
            <a:extLst>
              <a:ext uri="{FF2B5EF4-FFF2-40B4-BE49-F238E27FC236}">
                <a16:creationId xmlns:a16="http://schemas.microsoft.com/office/drawing/2014/main" id="{8A577543-57B7-50D1-CA4B-962ADDE8A03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11418" y="4187498"/>
            <a:ext cx="1487276" cy="268449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111;p3">
            <a:extLst>
              <a:ext uri="{FF2B5EF4-FFF2-40B4-BE49-F238E27FC236}">
                <a16:creationId xmlns:a16="http://schemas.microsoft.com/office/drawing/2014/main" id="{4CDD4526-432F-E1CF-D3C6-9F0901D5E206}"/>
              </a:ext>
            </a:extLst>
          </p:cNvPr>
          <p:cNvSpPr txBox="1"/>
          <p:nvPr/>
        </p:nvSpPr>
        <p:spPr>
          <a:xfrm>
            <a:off x="266052" y="1373760"/>
            <a:ext cx="3453684" cy="4893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770" tIns="34376" rIns="68770" bIns="34376" anchor="t" anchorCtr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pt-BR" sz="1100" b="1" dirty="0">
                <a:solidFill>
                  <a:schemeClr val="bg1"/>
                </a:solidFill>
              </a:rPr>
              <a:t>Ruas Abertas / Requalificação da Liberdade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pt-BR" sz="1100" b="1" dirty="0">
              <a:solidFill>
                <a:schemeClr val="bg1"/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pt-BR" sz="1100" b="1" dirty="0">
                <a:solidFill>
                  <a:schemeClr val="bg1"/>
                </a:solidFill>
              </a:rPr>
              <a:t>Ruas Temáticas: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pt-BR" sz="1100" b="1" dirty="0">
                <a:solidFill>
                  <a:schemeClr val="bg1"/>
                </a:solidFill>
              </a:rPr>
              <a:t>Rua General Osório (Rua das motos) 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pt-BR" sz="1100" b="1" dirty="0">
                <a:solidFill>
                  <a:schemeClr val="bg1"/>
                </a:solidFill>
              </a:rPr>
              <a:t>Rua Santa Ifigênia (Rua dos eletrônicos)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pt-BR" sz="1100" b="1" dirty="0">
                <a:solidFill>
                  <a:schemeClr val="bg1"/>
                </a:solidFill>
              </a:rPr>
              <a:t>Rua Florêncio de Abreu (Rua das Ferramentas)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pt-BR" sz="1100" b="1" dirty="0">
                <a:solidFill>
                  <a:schemeClr val="bg1"/>
                </a:solidFill>
              </a:rPr>
              <a:t>Rua Paula Souza (Rua das cozinhas)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pt-BR" sz="1100" b="1" dirty="0">
                <a:solidFill>
                  <a:schemeClr val="bg1"/>
                </a:solidFill>
              </a:rPr>
              <a:t>Rua São Caetano (Rua das noivas)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pt-BR" sz="1100" b="1" dirty="0">
                <a:solidFill>
                  <a:schemeClr val="bg1"/>
                </a:solidFill>
              </a:rPr>
              <a:t>Rua Oriente (Rua da Moda)</a:t>
            </a:r>
          </a:p>
          <a:p>
            <a:pPr>
              <a:lnSpc>
                <a:spcPct val="150000"/>
              </a:lnSpc>
            </a:pPr>
            <a:endParaRPr lang="pt-BR" sz="1100" b="1" dirty="0">
              <a:solidFill>
                <a:schemeClr val="bg1"/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pt-BR" sz="1100" b="1" dirty="0">
                <a:solidFill>
                  <a:schemeClr val="bg1"/>
                </a:solidFill>
              </a:rPr>
              <a:t>Reforma dos calçadões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pt-BR" sz="1100" b="1" dirty="0">
              <a:solidFill>
                <a:schemeClr val="bg1"/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pt-BR" sz="1100" b="1" dirty="0">
                <a:solidFill>
                  <a:schemeClr val="bg1"/>
                </a:solidFill>
              </a:rPr>
              <a:t>Requalificação do Largo do São Francisco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pt-BR" sz="1100" b="1" dirty="0">
              <a:solidFill>
                <a:schemeClr val="bg1"/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pt-BR" sz="1100" b="1" dirty="0">
                <a:solidFill>
                  <a:schemeClr val="bg1"/>
                </a:solidFill>
              </a:rPr>
              <a:t>Caminhos Culturais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pt-BR" sz="1100" b="1" dirty="0">
              <a:solidFill>
                <a:schemeClr val="bg1"/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pt-BR" sz="1100" b="1" dirty="0">
                <a:solidFill>
                  <a:schemeClr val="bg1"/>
                </a:solidFill>
              </a:rPr>
              <a:t>Parque Dom Pedro II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Google Shape;262;g2ceec920514_0_9">
            <a:extLst>
              <a:ext uri="{FF2B5EF4-FFF2-40B4-BE49-F238E27FC236}">
                <a16:creationId xmlns:a16="http://schemas.microsoft.com/office/drawing/2014/main" id="{E98942E6-3120-00A6-5127-6AD8CEC2B226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7" b="1807"/>
          <a:stretch>
            <a:fillRect/>
          </a:stretch>
        </p:blipFill>
        <p:spPr bwMode="auto">
          <a:xfrm>
            <a:off x="-457200" y="0"/>
            <a:ext cx="126492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3" name="Retângulo 9">
            <a:extLst>
              <a:ext uri="{FF2B5EF4-FFF2-40B4-BE49-F238E27FC236}">
                <a16:creationId xmlns:a16="http://schemas.microsoft.com/office/drawing/2014/main" id="{2E215DF4-D0DC-9243-5A54-A7C638F661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57200" y="12700"/>
            <a:ext cx="12649200" cy="6845300"/>
          </a:xfrm>
          <a:prstGeom prst="rect">
            <a:avLst/>
          </a:prstGeom>
          <a:solidFill>
            <a:srgbClr val="008375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>
              <a:solidFill>
                <a:srgbClr val="112F41"/>
              </a:solidFill>
            </a:endParaRPr>
          </a:p>
        </p:txBody>
      </p:sp>
      <p:sp>
        <p:nvSpPr>
          <p:cNvPr id="61444" name="Retângulo 1">
            <a:extLst>
              <a:ext uri="{FF2B5EF4-FFF2-40B4-BE49-F238E27FC236}">
                <a16:creationId xmlns:a16="http://schemas.microsoft.com/office/drawing/2014/main" id="{2E2BCD34-63AB-A343-82EA-C81EF71E27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268413"/>
            <a:ext cx="7113587" cy="4321175"/>
          </a:xfrm>
          <a:prstGeom prst="rect">
            <a:avLst/>
          </a:prstGeom>
          <a:solidFill>
            <a:srgbClr val="008375">
              <a:alpha val="3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pt-BR" altLang="pt-BR" sz="180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6102B0DF-7DF9-ACF0-7277-90C63D5AE95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401888" y="4564063"/>
            <a:ext cx="4990252" cy="792162"/>
          </a:xfrm>
        </p:spPr>
        <p:txBody>
          <a:bodyPr/>
          <a:lstStyle/>
          <a:p>
            <a:pPr algn="l" eaLnBrk="1" hangingPunct="1">
              <a:defRPr/>
            </a:pP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Guilherme H. Fatorelli </a:t>
            </a:r>
            <a:r>
              <a:rPr lang="pt-BR" altLang="pt-BR" sz="1400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Del’Arco</a:t>
            </a:r>
            <a:endParaRPr lang="pt-BR" altLang="pt-BR" sz="1400" dirty="0">
              <a:solidFill>
                <a:schemeClr val="bg2">
                  <a:lumMod val="20000"/>
                  <a:lumOff val="80000"/>
                </a:schemeClr>
              </a:solidFill>
              <a:latin typeface="Montserrat SemiBold" pitchFamily="2" charset="0"/>
            </a:endParaRPr>
          </a:p>
          <a:p>
            <a:pPr algn="l" eaLnBrk="1" hangingPunct="1">
              <a:defRPr/>
            </a:pP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Light" panose="00000400000000000000" pitchFamily="2" charset="0"/>
              </a:rPr>
              <a:t>Arquiteto e Urbanista</a:t>
            </a:r>
          </a:p>
          <a:p>
            <a:pPr algn="l" eaLnBrk="1" hangingPunct="1">
              <a:defRPr/>
            </a:pPr>
            <a:r>
              <a:rPr lang="pt-BR" altLang="pt-BR" sz="140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Light" panose="00000400000000000000" pitchFamily="2" charset="0"/>
              </a:rPr>
              <a:t>Diretor de Desenvolvimento Urbano da SPUrbanismo</a:t>
            </a:r>
          </a:p>
        </p:txBody>
      </p:sp>
      <p:cxnSp>
        <p:nvCxnSpPr>
          <p:cNvPr id="61446" name="Conector reto 20">
            <a:extLst>
              <a:ext uri="{FF2B5EF4-FFF2-40B4-BE49-F238E27FC236}">
                <a16:creationId xmlns:a16="http://schemas.microsoft.com/office/drawing/2014/main" id="{96704813-8844-0E40-63BF-AE09D0334875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135188" y="1268413"/>
            <a:ext cx="0" cy="4321175"/>
          </a:xfrm>
          <a:prstGeom prst="line">
            <a:avLst/>
          </a:prstGeom>
          <a:noFill/>
          <a:ln w="38100" algn="ctr">
            <a:solidFill>
              <a:srgbClr val="5CD6C9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Rectangle 3">
            <a:extLst>
              <a:ext uri="{FF2B5EF4-FFF2-40B4-BE49-F238E27FC236}">
                <a16:creationId xmlns:a16="http://schemas.microsoft.com/office/drawing/2014/main" id="{4DEC6AF3-4BA4-E46D-211A-351D61782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1760538"/>
            <a:ext cx="6264275" cy="7921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algn="l" eaLnBrk="1" hangingPunct="1">
              <a:defRPr/>
            </a:pPr>
            <a:r>
              <a:rPr lang="pt-BR" altLang="pt-BR" sz="5400" kern="0" dirty="0">
                <a:solidFill>
                  <a:schemeClr val="bg1"/>
                </a:solidFill>
                <a:latin typeface="Montserrat ExtraBold" pitchFamily="2" charset="0"/>
              </a:rPr>
              <a:t>Obrigado!</a:t>
            </a:r>
          </a:p>
        </p:txBody>
      </p:sp>
      <p:pic>
        <p:nvPicPr>
          <p:cNvPr id="61448" name="Imagem 7">
            <a:extLst>
              <a:ext uri="{FF2B5EF4-FFF2-40B4-BE49-F238E27FC236}">
                <a16:creationId xmlns:a16="http://schemas.microsoft.com/office/drawing/2014/main" id="{C1498912-E624-2210-3D1D-BB3BED8F27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363" y="5575300"/>
            <a:ext cx="2855912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3">
            <a:extLst>
              <a:ext uri="{FF2B5EF4-FFF2-40B4-BE49-F238E27FC236}">
                <a16:creationId xmlns:a16="http://schemas.microsoft.com/office/drawing/2014/main" id="{16B86208-4FAB-40EE-E085-47174AE424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1050" y="5013325"/>
            <a:ext cx="3259138" cy="3429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algn="r" eaLnBrk="1" hangingPunct="1">
              <a:defRPr/>
            </a:pPr>
            <a:r>
              <a:rPr lang="pt-BR" altLang="pt-BR" sz="1400" kern="0" dirty="0">
                <a:solidFill>
                  <a:schemeClr val="bg2">
                    <a:lumMod val="20000"/>
                    <a:lumOff val="80000"/>
                  </a:schemeClr>
                </a:solidFill>
                <a:latin typeface="Montserrat SemiBold" pitchFamily="2" charset="0"/>
              </a:rPr>
              <a:t>08.09.2026</a:t>
            </a:r>
            <a:endParaRPr lang="pt-BR" altLang="pt-BR" sz="1400" kern="0" dirty="0">
              <a:solidFill>
                <a:schemeClr val="bg2">
                  <a:lumMod val="20000"/>
                  <a:lumOff val="80000"/>
                </a:schemeClr>
              </a:solidFill>
              <a:latin typeface="Montserrat Light" panose="00000400000000000000" pitchFamily="2" charset="0"/>
            </a:endParaRPr>
          </a:p>
        </p:txBody>
      </p:sp>
      <p:pic>
        <p:nvPicPr>
          <p:cNvPr id="61450" name="Google Shape;806;p92">
            <a:extLst>
              <a:ext uri="{FF2B5EF4-FFF2-40B4-BE49-F238E27FC236}">
                <a16:creationId xmlns:a16="http://schemas.microsoft.com/office/drawing/2014/main" id="{1FCA2EBA-973E-2193-49F4-7FCD5948756F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3" y="5730875"/>
            <a:ext cx="1949450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sign padrão">
  <a:themeElements>
    <a:clrScheme name="Design padrã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sign padrã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pt-BR" altLang="pt-BR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pt-BR" altLang="pt-BR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sign padrã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sign padrã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sign padrã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sign padrã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sign padrã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sign padrã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sign padrã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sign padrã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sign padrã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sign padrã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sign padrã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sign padrã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7286</TotalTime>
  <Words>1858</Words>
  <Application>Microsoft Macintosh PowerPoint</Application>
  <PresentationFormat>Widescreen</PresentationFormat>
  <Paragraphs>336</Paragraphs>
  <Slides>44</Slides>
  <Notes>1</Notes>
  <HiddenSlides>0</HiddenSlides>
  <MMClips>0</MMClips>
  <ScaleCrop>false</ScaleCrop>
  <HeadingPairs>
    <vt:vector size="6" baseType="variant">
      <vt:variant>
        <vt:lpstr>Fontes usadas</vt:lpstr>
      </vt:variant>
      <vt:variant>
        <vt:i4>12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44</vt:i4>
      </vt:variant>
    </vt:vector>
  </HeadingPairs>
  <TitlesOfParts>
    <vt:vector size="57" baseType="lpstr">
      <vt:lpstr>Arial</vt:lpstr>
      <vt:lpstr>Calibri</vt:lpstr>
      <vt:lpstr>Montserrat SemiBold</vt:lpstr>
      <vt:lpstr>Montserrat Light</vt:lpstr>
      <vt:lpstr>Montserrat ExtraBold</vt:lpstr>
      <vt:lpstr>Segoe UI</vt:lpstr>
      <vt:lpstr>Myriad Pro</vt:lpstr>
      <vt:lpstr>Artifakt Element Black</vt:lpstr>
      <vt:lpstr>Roboto Light</vt:lpstr>
      <vt:lpstr>Calibri Light</vt:lpstr>
      <vt:lpstr>Montserrat</vt:lpstr>
      <vt:lpstr>Montserrat Black</vt:lpstr>
      <vt:lpstr>Design padrão</vt:lpstr>
      <vt:lpstr>Apresentação do PowerPoint</vt:lpstr>
      <vt:lpstr>Apresentação do PowerPoint</vt:lpstr>
      <vt:lpstr>Apresentação do PowerPoint</vt:lpstr>
      <vt:lpstr>Apresentação do PowerPoint</vt:lpstr>
      <vt:lpstr>Setor Central</vt:lpstr>
      <vt:lpstr>Requalifica Centro</vt:lpstr>
      <vt:lpstr>Requalifica Centro</vt:lpstr>
      <vt:lpstr>AIU Setor Central</vt:lpstr>
      <vt:lpstr>AIU Setor Central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PRAÇA JOÃO MENDES</vt:lpstr>
      <vt:lpstr>PRAÇA JOÃO MENDES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PMSP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Título apresentação</dc:title>
  <dc:creator>d854498</dc:creator>
  <cp:lastModifiedBy>Guilherme Henrique Fatorelli Del’Arco</cp:lastModifiedBy>
  <cp:revision>263</cp:revision>
  <dcterms:created xsi:type="dcterms:W3CDTF">2019-02-26T19:28:56Z</dcterms:created>
  <dcterms:modified xsi:type="dcterms:W3CDTF">2026-09-08T00:32:43Z</dcterms:modified>
</cp:coreProperties>
</file>