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76" r:id="rId5"/>
    <p:sldId id="277" r:id="rId6"/>
    <p:sldId id="280" r:id="rId7"/>
    <p:sldId id="278" r:id="rId8"/>
    <p:sldId id="279" r:id="rId9"/>
    <p:sldId id="281" r:id="rId10"/>
    <p:sldId id="282" r:id="rId11"/>
    <p:sldId id="283" r:id="rId12"/>
    <p:sldId id="284" r:id="rId13"/>
    <p:sldId id="286" r:id="rId14"/>
    <p:sldId id="285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1766" autoAdjust="0"/>
  </p:normalViewPr>
  <p:slideViewPr>
    <p:cSldViewPr snapToGrid="0" snapToObjects="1">
      <p:cViewPr varScale="1">
        <p:scale>
          <a:sx n="64" d="100"/>
          <a:sy n="64" d="100"/>
        </p:scale>
        <p:origin x="7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C384F-7DEE-4B93-8A73-4DE4BF3DF946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DEF53-992A-4466-A5E0-ECD202746E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46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778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Um serviço público</a:t>
            </a:r>
            <a:r>
              <a:rPr lang="pt-BR" baseline="0" dirty="0" smtClean="0"/>
              <a:t> completamente digital é fantástico para mim mas pode ser uma nova barreira para quem não tem </a:t>
            </a:r>
            <a:r>
              <a:rPr lang="pt-BR" baseline="0" dirty="0" err="1" smtClean="0"/>
              <a:t>tem</a:t>
            </a:r>
            <a:r>
              <a:rPr lang="pt-BR" baseline="0" dirty="0" smtClean="0"/>
              <a:t> equipamento ou não sabe usar a tecnologia</a:t>
            </a:r>
          </a:p>
          <a:p>
            <a:endParaRPr lang="pt-BR" baseline="0" dirty="0" smtClean="0"/>
          </a:p>
          <a:p>
            <a:r>
              <a:rPr lang="pt-BR" baseline="0" dirty="0" smtClean="0"/>
              <a:t>Não basta...</a:t>
            </a:r>
          </a:p>
          <a:p>
            <a:r>
              <a:rPr lang="pt-BR" baseline="0" dirty="0" smtClean="0"/>
              <a:t>Precisamos decidir...</a:t>
            </a:r>
          </a:p>
          <a:p>
            <a:endParaRPr lang="pt-BR" baseline="0" dirty="0" smtClean="0"/>
          </a:p>
          <a:p>
            <a:r>
              <a:rPr lang="pt-BR" baseline="0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352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732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1749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90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963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785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672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8373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734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080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833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856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623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DEF53-992A-4466-A5E0-ECD202746E5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581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725278" y="6319992"/>
            <a:ext cx="2133600" cy="365125"/>
          </a:xfrm>
        </p:spPr>
        <p:txBody>
          <a:bodyPr/>
          <a:lstStyle>
            <a:lvl1pPr>
              <a:defRPr sz="2000"/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70934" y="6356349"/>
            <a:ext cx="2133600" cy="365125"/>
          </a:xfrm>
        </p:spPr>
        <p:txBody>
          <a:bodyPr/>
          <a:lstStyle>
            <a:lvl1pPr>
              <a:defRPr sz="2000"/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62843" y="6336176"/>
            <a:ext cx="2133600" cy="365125"/>
          </a:xfrm>
        </p:spPr>
        <p:txBody>
          <a:bodyPr/>
          <a:lstStyle>
            <a:lvl1pPr>
              <a:defRPr sz="2000"/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63174" y="6481720"/>
            <a:ext cx="950814" cy="2397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519" y="6481720"/>
            <a:ext cx="2895600" cy="2397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5850" y="6481720"/>
            <a:ext cx="610949" cy="2397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-103695"/>
            <a:ext cx="12191695" cy="6858000"/>
          </a:xfrm>
          <a:prstGeom prst="rect">
            <a:avLst/>
          </a:prstGeom>
          <a:solidFill>
            <a:srgbClr val="222A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097428" y="1474788"/>
            <a:ext cx="82720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Viva o Centro São Paulo</a:t>
            </a: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lang="pt-BR" sz="3600" dirty="0">
              <a:solidFill>
                <a:srgbClr val="EDCD2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ELETROMOBILIDADE</a:t>
            </a: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lang="pt-BR" sz="3600" dirty="0" smtClean="0">
              <a:solidFill>
                <a:srgbClr val="EDCD2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Zona de Baixa Emissão</a:t>
            </a:r>
            <a:endParaRPr lang="pt-BR" sz="3600" dirty="0" smtClean="0">
              <a:solidFill>
                <a:srgbClr val="FFFF0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sz="3200" dirty="0">
              <a:solidFill>
                <a:srgbClr val="EDCD2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4519" y="4892040"/>
            <a:ext cx="589821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lang="pt-BR" dirty="0" err="1" smtClean="0">
                <a:solidFill>
                  <a:srgbClr val="FFFFFF"/>
                </a:solidFill>
              </a:rPr>
              <a:t>Prof</a:t>
            </a:r>
            <a:r>
              <a:rPr lang="pt-BR" dirty="0" smtClean="0">
                <a:solidFill>
                  <a:srgbClr val="FFFFFF"/>
                </a:solidFill>
              </a:rPr>
              <a:t> Dr. Marcelo </a:t>
            </a:r>
            <a:r>
              <a:rPr lang="pt-BR" dirty="0" err="1" smtClean="0">
                <a:solidFill>
                  <a:srgbClr val="FFFFFF"/>
                </a:solidFill>
              </a:rPr>
              <a:t>Schneck</a:t>
            </a:r>
            <a:r>
              <a:rPr lang="pt-BR" dirty="0" smtClean="0">
                <a:solidFill>
                  <a:srgbClr val="FFFFFF"/>
                </a:solidFill>
              </a:rPr>
              <a:t> de Paula </a:t>
            </a:r>
            <a:r>
              <a:rPr lang="pt-BR" dirty="0" err="1" smtClean="0">
                <a:solidFill>
                  <a:srgbClr val="FFFFFF"/>
                </a:solidFill>
              </a:rPr>
              <a:t>Pessôa</a:t>
            </a:r>
            <a:endParaRPr lang="pt-BR" dirty="0" smtClean="0">
              <a:solidFill>
                <a:srgbClr val="FFFFFF"/>
              </a:solidFill>
            </a:endParaRPr>
          </a:p>
          <a:p>
            <a:pPr algn="ctr"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lang="pt-BR" dirty="0" smtClean="0">
                <a:solidFill>
                  <a:srgbClr val="FFFFFF"/>
                </a:solidFill>
              </a:rPr>
              <a:t>Escola Politécnica da USP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0" y="6240544"/>
            <a:ext cx="131318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  <a:latin typeface="Aptos"/>
              </a:defRPr>
            </a:pPr>
            <a:r>
              <a:rPr lang="pt-BR" sz="1600" i="1" dirty="0" smtClean="0">
                <a:solidFill>
                  <a:srgbClr val="FFFFFF"/>
                </a:solidFill>
              </a:rPr>
              <a:t>agosto 2026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360" y="633679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500">
                <a:solidFill>
                  <a:srgbClr val="FFFFFF"/>
                </a:solidFill>
                <a:latin typeface="Aptos"/>
              </a:rPr>
              <a:t>CONECTI</a:t>
            </a:r>
            <a:r>
              <a:rPr sz="1500">
                <a:solidFill>
                  <a:srgbClr val="EDCD20"/>
                </a:solidFill>
                <a:latin typeface="Aptos"/>
              </a:rPr>
              <a:t>CIDADE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94360" y="384048"/>
            <a:ext cx="38379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D4A"/>
                </a:solidFill>
                <a:latin typeface="Aptos Display"/>
              </a:defRPr>
            </a:pPr>
            <a:r>
              <a:rPr lang="pt-BR" dirty="0" smtClean="0"/>
              <a:t>Cidade de São Paulo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331304" y="1484663"/>
            <a:ext cx="1087009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2D679A"/>
                </a:solidFill>
                <a:latin typeface="Aptos Display"/>
              </a:defRPr>
            </a:pPr>
            <a:r>
              <a:rPr lang="pt-BR" dirty="0" smtClean="0"/>
              <a:t>Mais de 88% das emissões são provenientes de emissões de GEE</a:t>
            </a:r>
          </a:p>
          <a:p>
            <a:pPr algn="ctr">
              <a:defRPr sz="4800" b="1">
                <a:solidFill>
                  <a:srgbClr val="2D679A"/>
                </a:solidFill>
                <a:latin typeface="Aptos Display"/>
              </a:defRPr>
            </a:pPr>
            <a:r>
              <a:rPr lang="pt-BR" dirty="0" smtClean="0"/>
              <a:t>Frota de carros, ônibus, caminhões e motos 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" y="6432804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>
                <a:solidFill>
                  <a:srgbClr val="FFFFFF"/>
                </a:solidFill>
                <a:latin typeface="Aptos"/>
              </a:rPr>
              <a:t>CONECTI</a:t>
            </a:r>
            <a:r>
              <a:rPr sz="170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pic>
        <p:nvPicPr>
          <p:cNvPr id="19" name="Picture 18" descr="_crop_smart_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417320"/>
            <a:ext cx="4434840" cy="41605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Ações realizadas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2" y="1417320"/>
            <a:ext cx="6691499" cy="4525963"/>
          </a:xfrm>
        </p:spPr>
        <p:txBody>
          <a:bodyPr/>
          <a:lstStyle/>
          <a:p>
            <a:r>
              <a:rPr lang="pt-BR" dirty="0"/>
              <a:t>Política de Mudança do Clima do Município </a:t>
            </a:r>
            <a:r>
              <a:rPr lang="pt-BR" dirty="0" smtClean="0"/>
              <a:t>: lei municipal de </a:t>
            </a:r>
            <a:r>
              <a:rPr lang="pt-BR" dirty="0"/>
              <a:t>Lei Municipal nº </a:t>
            </a:r>
            <a:r>
              <a:rPr lang="pt-BR" dirty="0" smtClean="0"/>
              <a:t>14.933/2009</a:t>
            </a:r>
          </a:p>
          <a:p>
            <a:r>
              <a:rPr lang="pt-BR" dirty="0" smtClean="0"/>
              <a:t>Metas </a:t>
            </a:r>
            <a:r>
              <a:rPr lang="pt-BR" dirty="0"/>
              <a:t>de redução das emissões associadas ao transporte </a:t>
            </a:r>
            <a:r>
              <a:rPr lang="pt-BR" dirty="0" smtClean="0"/>
              <a:t>coletivo:  </a:t>
            </a:r>
            <a:r>
              <a:rPr lang="pt-BR" dirty="0"/>
              <a:t>Lei nº </a:t>
            </a:r>
            <a:r>
              <a:rPr lang="pt-BR" dirty="0" smtClean="0"/>
              <a:t>16.802/2018</a:t>
            </a:r>
          </a:p>
          <a:p>
            <a:r>
              <a:rPr lang="pt-BR" i="1" dirty="0" smtClean="0"/>
              <a:t>Meta: 2024 com 20% da frota eletrificada</a:t>
            </a:r>
            <a:endParaRPr lang="pt-BR" i="1" dirty="0"/>
          </a:p>
          <a:p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Frota de São Paulo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090682" cy="4525963"/>
          </a:xfrm>
        </p:spPr>
        <p:txBody>
          <a:bodyPr>
            <a:normAutofit/>
          </a:bodyPr>
          <a:lstStyle/>
          <a:p>
            <a:r>
              <a:rPr lang="pt-BR" dirty="0"/>
              <a:t>Cidade de São Paulo possui uma frota com mais de 12.000 ônibus, organizados em veículos de diversos tamanhos, desde micro-ônibus até ônibus </a:t>
            </a:r>
            <a:r>
              <a:rPr lang="pt-BR" dirty="0" err="1"/>
              <a:t>bi-articulados</a:t>
            </a:r>
            <a:r>
              <a:rPr lang="pt-BR" dirty="0"/>
              <a:t> </a:t>
            </a:r>
          </a:p>
          <a:p>
            <a:r>
              <a:rPr lang="pt-BR" dirty="0"/>
              <a:t>Aproximadamente 1.700 ônibus elétricos e </a:t>
            </a:r>
            <a:r>
              <a:rPr lang="pt-BR" dirty="0" err="1"/>
              <a:t>tróleibus</a:t>
            </a:r>
            <a:r>
              <a:rPr lang="pt-BR" dirty="0"/>
              <a:t> em operação</a:t>
            </a:r>
          </a:p>
          <a:p>
            <a:r>
              <a:rPr lang="pt-BR" dirty="0"/>
              <a:t>Aproximadamente 7,2 milhões de pessoas por dia útil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3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Barreiras para a eletrificação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Geração </a:t>
            </a:r>
            <a:r>
              <a:rPr lang="pt-BR" dirty="0"/>
              <a:t>de energia</a:t>
            </a:r>
          </a:p>
          <a:p>
            <a:r>
              <a:rPr lang="pt-BR" dirty="0" smtClean="0"/>
              <a:t>Distribuição </a:t>
            </a:r>
            <a:r>
              <a:rPr lang="pt-BR" dirty="0"/>
              <a:t>de energia</a:t>
            </a:r>
          </a:p>
          <a:p>
            <a:r>
              <a:rPr lang="pt-BR" dirty="0"/>
              <a:t>C</a:t>
            </a:r>
            <a:r>
              <a:rPr lang="pt-BR" dirty="0" smtClean="0"/>
              <a:t>arregamento </a:t>
            </a:r>
            <a:r>
              <a:rPr lang="pt-BR" dirty="0"/>
              <a:t>nas </a:t>
            </a:r>
            <a:r>
              <a:rPr lang="pt-BR" dirty="0" smtClean="0"/>
              <a:t>garagens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6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/>
              <a:t>Geração de energia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dirty="0"/>
              <a:t>A frota de ônibus é, para </a:t>
            </a:r>
            <a:r>
              <a:rPr lang="pt-BR" dirty="0" smtClean="0"/>
              <a:t>as concessionárias </a:t>
            </a:r>
            <a:r>
              <a:rPr lang="pt-BR" dirty="0"/>
              <a:t>de energia, uma massa de </a:t>
            </a:r>
            <a:r>
              <a:rPr lang="pt-BR" b="1" dirty="0"/>
              <a:t>novos consumidores</a:t>
            </a:r>
            <a:r>
              <a:rPr lang="pt-BR" dirty="0"/>
              <a:t> </a:t>
            </a:r>
          </a:p>
          <a:p>
            <a:r>
              <a:rPr lang="pt-BR" dirty="0"/>
              <a:t>Portanto a empresa deveria estar comemorando esse fato pois a perda é das empresas de petróleo que perdem seus clientes</a:t>
            </a:r>
          </a:p>
          <a:p>
            <a:r>
              <a:rPr lang="pt-BR" dirty="0"/>
              <a:t>O consumo total é da ordem de 625MW o que corresponde a existir um </a:t>
            </a:r>
            <a:r>
              <a:rPr lang="pt-BR" dirty="0" err="1"/>
              <a:t>hidrogerador</a:t>
            </a:r>
            <a:r>
              <a:rPr lang="pt-BR" dirty="0"/>
              <a:t> de Itaipu, dos 19 da usina, exclusivamente para alimentar a frota de ônibus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1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dirty="0"/>
              <a:t>Distribuição de </a:t>
            </a:r>
            <a:r>
              <a:rPr lang="pt-BR" dirty="0" smtClean="0"/>
              <a:t>energia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Esse tem sido o maior problema devido à situação da rede de distribuição antiga, com defasagem de modernização, causando problemas para os consumidores atuais</a:t>
            </a:r>
          </a:p>
          <a:p>
            <a:r>
              <a:rPr lang="pt-BR" dirty="0" smtClean="0"/>
              <a:t>Essa nova massa de energia vem causando problemas pois exige investimentos pesados para chegar às garagens dos ônibus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/>
              <a:t>Carregamento nas garagens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É muito diferente </a:t>
            </a:r>
            <a:r>
              <a:rPr lang="pt-BR" dirty="0"/>
              <a:t>encher o tanque de diesel em alguns minutos versus </a:t>
            </a:r>
            <a:r>
              <a:rPr lang="pt-BR" dirty="0" smtClean="0"/>
              <a:t>a recarga da </a:t>
            </a:r>
            <a:r>
              <a:rPr lang="pt-BR" dirty="0" err="1" smtClean="0"/>
              <a:t>forta</a:t>
            </a:r>
            <a:r>
              <a:rPr lang="pt-BR" dirty="0" smtClean="0"/>
              <a:t> em muitas horas</a:t>
            </a:r>
            <a:endParaRPr lang="pt-BR" dirty="0"/>
          </a:p>
          <a:p>
            <a:r>
              <a:rPr lang="pt-BR" dirty="0" smtClean="0"/>
              <a:t>Necessário fazer a reestruturação do leiaute das garagens, reprogramação do sequenciamento das recargas, além da reforma do sistema elétrico para suportar uma operação de frota elétrica</a:t>
            </a:r>
          </a:p>
          <a:p>
            <a:r>
              <a:rPr lang="pt-BR" dirty="0" smtClean="0"/>
              <a:t>Algumas estações possuem proximidade </a:t>
            </a:r>
            <a:r>
              <a:rPr lang="pt-BR" dirty="0"/>
              <a:t>de </a:t>
            </a:r>
            <a:r>
              <a:rPr lang="pt-BR" dirty="0" smtClean="0"/>
              <a:t>subestações, fato que facilita a </a:t>
            </a:r>
            <a:r>
              <a:rPr lang="pt-BR" dirty="0"/>
              <a:t>expansão da rede na empresa</a:t>
            </a:r>
          </a:p>
          <a:p>
            <a:endParaRPr lang="pt-BR" dirty="0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8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Dificuldades encontradas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dirty="0"/>
              <a:t>Ô</a:t>
            </a:r>
            <a:r>
              <a:rPr lang="pt-BR" dirty="0" smtClean="0"/>
              <a:t>nibus </a:t>
            </a:r>
            <a:r>
              <a:rPr lang="pt-BR" dirty="0"/>
              <a:t>adquiridos sem possibilidade de operação</a:t>
            </a:r>
          </a:p>
          <a:p>
            <a:r>
              <a:rPr lang="pt-BR" dirty="0" smtClean="0"/>
              <a:t>Problema </a:t>
            </a:r>
            <a:r>
              <a:rPr lang="pt-BR" dirty="0"/>
              <a:t>na distribuição </a:t>
            </a:r>
          </a:p>
          <a:p>
            <a:r>
              <a:rPr lang="pt-BR" dirty="0" smtClean="0"/>
              <a:t>Necessidade de realizar uma coordenação integrada por ser uma operação altamente complexa, com muitas partes envolvidas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9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Soluções propostas</a:t>
            </a:r>
            <a:r>
              <a:rPr lang="pt-BR" sz="2400" dirty="0" smtClean="0"/>
              <a:t> (1 de 4)</a:t>
            </a:r>
            <a:endParaRPr lang="pt-BR" sz="2400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Programação territorial da implantação com aspectos espaciais e temporais</a:t>
            </a:r>
          </a:p>
          <a:p>
            <a:r>
              <a:rPr lang="pt-BR" dirty="0" smtClean="0"/>
              <a:t>Considerações: garagens x infraestrutura elétrica x linhas atendidas x ônibus disponíveis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0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Soluções propostas</a:t>
            </a:r>
            <a:r>
              <a:rPr lang="pt-BR" sz="2400" dirty="0"/>
              <a:t> </a:t>
            </a:r>
            <a:r>
              <a:rPr lang="pt-BR" sz="2400" dirty="0" smtClean="0"/>
              <a:t>(2 </a:t>
            </a:r>
            <a:r>
              <a:rPr lang="pt-BR" sz="2400" dirty="0"/>
              <a:t>de </a:t>
            </a:r>
            <a:r>
              <a:rPr lang="pt-BR" sz="2400" dirty="0" smtClean="0"/>
              <a:t>4)</a:t>
            </a:r>
            <a:endParaRPr lang="pt-BR" sz="2400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/>
          </a:bodyPr>
          <a:lstStyle/>
          <a:p>
            <a:r>
              <a:rPr lang="pt-BR" b="1" dirty="0" smtClean="0"/>
              <a:t>Curto prazo</a:t>
            </a:r>
            <a:r>
              <a:rPr lang="pt-BR" dirty="0" smtClean="0"/>
              <a:t>: priorizar veículos disponíveis com garagens com melhores condições de conexão</a:t>
            </a:r>
          </a:p>
          <a:p>
            <a:r>
              <a:rPr lang="pt-BR" b="1" dirty="0" smtClean="0"/>
              <a:t>Médio prazo</a:t>
            </a:r>
            <a:r>
              <a:rPr lang="pt-BR" dirty="0" smtClean="0"/>
              <a:t>: </a:t>
            </a:r>
            <a:r>
              <a:rPr lang="pt-BR" dirty="0"/>
              <a:t>realizar reforços de menor e média complexidade na distribuição e adequar novas </a:t>
            </a:r>
            <a:r>
              <a:rPr lang="pt-BR" dirty="0" smtClean="0"/>
              <a:t>garagens</a:t>
            </a:r>
          </a:p>
          <a:p>
            <a:r>
              <a:rPr lang="pt-BR" b="1" dirty="0" smtClean="0"/>
              <a:t>Longo prazo</a:t>
            </a:r>
            <a:r>
              <a:rPr lang="pt-BR" dirty="0" smtClean="0"/>
              <a:t>: </a:t>
            </a:r>
            <a:r>
              <a:rPr lang="pt-BR" dirty="0"/>
              <a:t>intervenções estruturais de maior porte necessárias para completar a eletrificação da </a:t>
            </a:r>
            <a:r>
              <a:rPr lang="pt-BR" dirty="0" smtClean="0"/>
              <a:t>frota 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4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Soluções propostas</a:t>
            </a:r>
            <a:r>
              <a:rPr lang="pt-BR" sz="2400" dirty="0" smtClean="0"/>
              <a:t> (3 de 4)</a:t>
            </a:r>
            <a:endParaRPr lang="pt-BR" sz="2400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Atenção especial aos </a:t>
            </a:r>
            <a:r>
              <a:rPr lang="pt-BR" dirty="0" err="1" smtClean="0"/>
              <a:t>tróleibus</a:t>
            </a:r>
            <a:r>
              <a:rPr lang="pt-BR" dirty="0" smtClean="0"/>
              <a:t> modernos como alternativa complementar</a:t>
            </a:r>
          </a:p>
          <a:p>
            <a:r>
              <a:rPr lang="pt-BR" dirty="0"/>
              <a:t>São Paulo possui experiência histórica com trólebus e ainda mantém infraestrutura e veículos dessa </a:t>
            </a:r>
            <a:r>
              <a:rPr lang="pt-BR" dirty="0" smtClean="0"/>
              <a:t>modalidade</a:t>
            </a:r>
            <a:endParaRPr lang="pt-BR" dirty="0"/>
          </a:p>
          <a:p>
            <a:r>
              <a:rPr lang="pt-BR" dirty="0" smtClean="0"/>
              <a:t>Os </a:t>
            </a:r>
            <a:r>
              <a:rPr lang="pt-BR" dirty="0"/>
              <a:t>trólebus modernos equipados com baterias modificam significativamente </a:t>
            </a:r>
            <a:r>
              <a:rPr lang="pt-BR" dirty="0" smtClean="0"/>
              <a:t>permitem pequena circulação em locais sem rede, mas possuem de recarregar durante a viagem, aliviando as garagens</a:t>
            </a:r>
          </a:p>
          <a:p>
            <a:r>
              <a:rPr lang="pt-BR" dirty="0" smtClean="0"/>
              <a:t>Em andamento plano B com veículos movidos a biodiesel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sp>
        <p:nvSpPr>
          <p:cNvPr id="2" name="Retângulo 1"/>
          <p:cNvSpPr/>
          <p:nvPr/>
        </p:nvSpPr>
        <p:spPr>
          <a:xfrm>
            <a:off x="5618144" y="3244334"/>
            <a:ext cx="955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 (1 de 3)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7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Soluções propostas</a:t>
            </a:r>
            <a:r>
              <a:rPr lang="pt-BR" sz="2400" dirty="0" smtClean="0"/>
              <a:t> (4 de 4)</a:t>
            </a:r>
            <a:endParaRPr lang="pt-BR" sz="2400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Outro ponto fundamental para esse projeto é o acompanhamento da redução das emissões devido às medidas realizadas, não somente da frota, mas outras como arborização e outras ações de melhoria da infraestrutura verde</a:t>
            </a:r>
          </a:p>
          <a:p>
            <a:r>
              <a:rPr lang="pt-BR" dirty="0" smtClean="0"/>
              <a:t>Esta é uma oportunidade </a:t>
            </a:r>
            <a:r>
              <a:rPr lang="pt-BR" dirty="0"/>
              <a:t>de avançar na criação de mecanismos capazes de mensurar, comparar, verificar e valorizar os ganhos ambientais produzidos por essas </a:t>
            </a:r>
            <a:r>
              <a:rPr lang="pt-BR" dirty="0" smtClean="0"/>
              <a:t>intervenções</a:t>
            </a:r>
            <a:endParaRPr lang="pt-BR" dirty="0"/>
          </a:p>
          <a:p>
            <a:endParaRPr lang="pt-BR" dirty="0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6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94360" y="6547104"/>
            <a:ext cx="11018520" cy="18288"/>
          </a:xfrm>
          <a:prstGeom prst="rect">
            <a:avLst/>
          </a:prstGeom>
          <a:solidFill>
            <a:srgbClr val="DC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01400" y="6565392"/>
            <a:ext cx="320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07C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DC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803" y="652806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700" dirty="0">
                <a:solidFill>
                  <a:srgbClr val="FFFFFF"/>
                </a:solidFill>
                <a:latin typeface="Aptos"/>
              </a:rPr>
              <a:t>CONECTI</a:t>
            </a:r>
            <a:r>
              <a:rPr sz="1700" dirty="0">
                <a:solidFill>
                  <a:srgbClr val="222A38"/>
                </a:solidFill>
                <a:latin typeface="Aptos"/>
              </a:rPr>
              <a:t>CIDADE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95160" y="5650992"/>
            <a:ext cx="44348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850">
                <a:solidFill>
                  <a:srgbClr val="64707C"/>
                </a:solidFill>
                <a:latin typeface="Aptos"/>
              </a:defRPr>
            </a:pP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ilustrativa</a:t>
            </a:r>
            <a:r>
              <a:rPr dirty="0"/>
              <a:t>: </a:t>
            </a:r>
            <a:r>
              <a:rPr dirty="0" err="1"/>
              <a:t>infraestrutura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e </a:t>
            </a:r>
            <a:r>
              <a:rPr dirty="0" err="1"/>
              <a:t>sensoriamento</a:t>
            </a:r>
            <a:r>
              <a:rPr dirty="0"/>
              <a:t>.</a:t>
            </a:r>
          </a:p>
        </p:txBody>
      </p:sp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1158902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/>
              <a:t>Um problema sistêmico exige governança </a:t>
            </a:r>
            <a:r>
              <a:rPr lang="pt-BR" b="1" dirty="0" smtClean="0"/>
              <a:t>integrada</a:t>
            </a:r>
            <a:endParaRPr lang="pt-BR" sz="2400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>
          <a:xfrm>
            <a:off x="146623" y="1417320"/>
            <a:ext cx="10428612" cy="4525963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Geração, distribuição, garagens, veículos e operação encontram-se sob responsabilidade de diferentes </a:t>
            </a:r>
            <a:r>
              <a:rPr lang="pt-BR" dirty="0" smtClean="0"/>
              <a:t>organizações</a:t>
            </a:r>
            <a:endParaRPr lang="pt-BR" dirty="0"/>
          </a:p>
          <a:p>
            <a:r>
              <a:rPr lang="pt-BR" dirty="0" smtClean="0"/>
              <a:t>Nenhuma </a:t>
            </a:r>
            <a:r>
              <a:rPr lang="pt-BR" dirty="0"/>
              <a:t>delas, isoladamente, possui competência, informação ou capacidade de investimento para solucionar todo o </a:t>
            </a:r>
            <a:r>
              <a:rPr lang="pt-BR" dirty="0" smtClean="0"/>
              <a:t>problema</a:t>
            </a:r>
            <a:endParaRPr lang="pt-BR" dirty="0"/>
          </a:p>
          <a:p>
            <a:r>
              <a:rPr lang="pt-BR" dirty="0"/>
              <a:t>A eletrificação deve, portanto, ser tratada como um </a:t>
            </a:r>
            <a:r>
              <a:rPr lang="pt-BR" b="1" dirty="0"/>
              <a:t>programa sistêmico de transformação da mobilidade </a:t>
            </a:r>
            <a:r>
              <a:rPr lang="pt-BR" b="1" dirty="0" smtClean="0"/>
              <a:t>urbana</a:t>
            </a:r>
            <a:endParaRPr lang="pt-BR" dirty="0"/>
          </a:p>
          <a:p>
            <a:r>
              <a:rPr lang="pt-BR" dirty="0" smtClean="0"/>
              <a:t>A articulação </a:t>
            </a:r>
            <a:r>
              <a:rPr lang="pt-BR" dirty="0"/>
              <a:t>dessas </a:t>
            </a:r>
            <a:r>
              <a:rPr lang="pt-BR" dirty="0" smtClean="0"/>
              <a:t>agendas com a aproximação do poder </a:t>
            </a:r>
            <a:r>
              <a:rPr lang="pt-BR" dirty="0"/>
              <a:t>público, universidades, setor produtivo e sociedade </a:t>
            </a:r>
            <a:r>
              <a:rPr lang="pt-BR" dirty="0" smtClean="0"/>
              <a:t>está alinhada com o conceito </a:t>
            </a:r>
            <a:r>
              <a:rPr lang="pt-BR" dirty="0"/>
              <a:t>da </a:t>
            </a:r>
            <a:r>
              <a:rPr lang="pt-BR" b="1" dirty="0"/>
              <a:t>Tríplice Hélice da Inovação</a:t>
            </a:r>
            <a:endParaRPr lang="pt-BR" dirty="0"/>
          </a:p>
          <a:p>
            <a:endParaRPr lang="pt-BR" dirty="0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470" y="6460329"/>
            <a:ext cx="2295649" cy="39767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9916" y="6419827"/>
            <a:ext cx="882695" cy="4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7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-103695"/>
            <a:ext cx="12191695" cy="6858000"/>
          </a:xfrm>
          <a:prstGeom prst="rect">
            <a:avLst/>
          </a:prstGeom>
          <a:solidFill>
            <a:srgbClr val="222A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097428" y="1474788"/>
            <a:ext cx="82720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Viva o Centro São Paulo</a:t>
            </a: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lang="pt-BR" sz="3600" dirty="0">
              <a:solidFill>
                <a:srgbClr val="EDCD2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ELETROMOBILIDADE</a:t>
            </a: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lang="pt-BR" sz="3600" dirty="0" smtClean="0">
              <a:solidFill>
                <a:srgbClr val="EDCD2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r>
              <a:rPr lang="pt-BR" sz="3600" dirty="0" smtClean="0">
                <a:solidFill>
                  <a:srgbClr val="EDCD20"/>
                </a:solidFill>
              </a:rPr>
              <a:t>Zona de Baixa Emissão</a:t>
            </a:r>
            <a:endParaRPr lang="pt-BR" sz="3600" dirty="0" smtClean="0">
              <a:solidFill>
                <a:srgbClr val="FFFF00"/>
              </a:solidFill>
            </a:endParaRPr>
          </a:p>
          <a:p>
            <a:pPr algn="ctr">
              <a:defRPr sz="2800" b="1">
                <a:solidFill>
                  <a:srgbClr val="EDCD20"/>
                </a:solidFill>
                <a:latin typeface="Aptos Display"/>
              </a:defRPr>
            </a:pPr>
            <a:endParaRPr sz="3200" dirty="0">
              <a:solidFill>
                <a:srgbClr val="EDCD2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4519" y="4892040"/>
            <a:ext cx="589821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lang="pt-BR" dirty="0" err="1" smtClean="0">
                <a:solidFill>
                  <a:srgbClr val="FFFFFF"/>
                </a:solidFill>
              </a:rPr>
              <a:t>Prof</a:t>
            </a:r>
            <a:r>
              <a:rPr lang="pt-BR" dirty="0" smtClean="0">
                <a:solidFill>
                  <a:srgbClr val="FFFFFF"/>
                </a:solidFill>
              </a:rPr>
              <a:t> Dr. Marcelo </a:t>
            </a:r>
            <a:r>
              <a:rPr lang="pt-BR" dirty="0" err="1" smtClean="0">
                <a:solidFill>
                  <a:srgbClr val="FFFFFF"/>
                </a:solidFill>
              </a:rPr>
              <a:t>Schneck</a:t>
            </a:r>
            <a:r>
              <a:rPr lang="pt-BR" dirty="0" smtClean="0">
                <a:solidFill>
                  <a:srgbClr val="FFFFFF"/>
                </a:solidFill>
              </a:rPr>
              <a:t> de Paula </a:t>
            </a:r>
            <a:r>
              <a:rPr lang="pt-BR" dirty="0" err="1" smtClean="0">
                <a:solidFill>
                  <a:srgbClr val="FFFFFF"/>
                </a:solidFill>
              </a:rPr>
              <a:t>Pessôa</a:t>
            </a:r>
            <a:endParaRPr lang="pt-BR" dirty="0" smtClean="0">
              <a:solidFill>
                <a:srgbClr val="FFFFFF"/>
              </a:solidFill>
            </a:endParaRPr>
          </a:p>
          <a:p>
            <a:pPr algn="ctr"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lang="pt-BR" dirty="0" smtClean="0">
                <a:solidFill>
                  <a:srgbClr val="FFFFFF"/>
                </a:solidFill>
              </a:rPr>
              <a:t>Escola Politécnica da USP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0" y="6240544"/>
            <a:ext cx="131318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  <a:latin typeface="Aptos"/>
              </a:defRPr>
            </a:pPr>
            <a:r>
              <a:rPr lang="pt-BR" sz="1600" i="1" dirty="0" smtClean="0">
                <a:solidFill>
                  <a:srgbClr val="FFFFFF"/>
                </a:solidFill>
              </a:rPr>
              <a:t>agosto 2026</a:t>
            </a:r>
            <a:endParaRPr sz="16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360" y="6336792"/>
            <a:ext cx="3383280" cy="3108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500">
                <a:solidFill>
                  <a:srgbClr val="FFFFFF"/>
                </a:solidFill>
                <a:latin typeface="Aptos"/>
              </a:rPr>
              <a:t>CONECTI</a:t>
            </a:r>
            <a:r>
              <a:rPr sz="1500">
                <a:solidFill>
                  <a:srgbClr val="EDCD20"/>
                </a:solidFill>
                <a:latin typeface="Aptos"/>
              </a:rPr>
              <a:t>CIDADE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BR" smtClean="0"/>
              <a:t>ago 26</a:t>
            </a: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Marcelo Pessôa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4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1003</Words>
  <Application>Microsoft Office PowerPoint</Application>
  <PresentationFormat>Widescreen</PresentationFormat>
  <Paragraphs>173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Apresentação do PowerPoint</vt:lpstr>
      <vt:lpstr>Apresentação do PowerPoint</vt:lpstr>
      <vt:lpstr>Ações realizadas</vt:lpstr>
      <vt:lpstr>Frota de São Paulo</vt:lpstr>
      <vt:lpstr>Barreiras para a eletrificação</vt:lpstr>
      <vt:lpstr>Geração de energia</vt:lpstr>
      <vt:lpstr>Distribuição de energia</vt:lpstr>
      <vt:lpstr>Carregamento nas garagens</vt:lpstr>
      <vt:lpstr>Dificuldades encontradas</vt:lpstr>
      <vt:lpstr>Soluções propostas (1 de 4)</vt:lpstr>
      <vt:lpstr>Soluções propostas (2 de 4)</vt:lpstr>
      <vt:lpstr>Soluções propostas (3 de 4)</vt:lpstr>
      <vt:lpstr>Soluções propostas (4 de 4)</vt:lpstr>
      <vt:lpstr>Um problema sistêmico exige governança integrada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Marcelo Pessoa</dc:creator>
  <cp:keywords/>
  <dc:description>generated using python-pptx</dc:description>
  <cp:lastModifiedBy>Marcelo Pessoa</cp:lastModifiedBy>
  <cp:revision>38</cp:revision>
  <dcterms:created xsi:type="dcterms:W3CDTF">2013-01-27T09:14:16Z</dcterms:created>
  <dcterms:modified xsi:type="dcterms:W3CDTF">2026-09-08T12:21:42Z</dcterms:modified>
  <cp:category/>
</cp:coreProperties>
</file>